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7" r:id="rId5"/>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5" autoAdjust="0"/>
    <p:restoredTop sz="94731" autoAdjust="0"/>
  </p:normalViewPr>
  <p:slideViewPr>
    <p:cSldViewPr snapToGrid="0">
      <p:cViewPr>
        <p:scale>
          <a:sx n="21" d="100"/>
          <a:sy n="21" d="100"/>
        </p:scale>
        <p:origin x="2064"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60E0-9B6B-874C-AF52-36AD16483B81}" type="datetimeFigureOut">
              <a:rPr lang="en-GB" smtClean="0"/>
              <a:t>23/10/2023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9EE8-4562-C142-B20D-86638544522D}" type="slidenum">
              <a:rPr lang="en-GB" smtClean="0"/>
              <a:t>‹#›</a:t>
            </a:fld>
            <a:endParaRPr lang="en-GB"/>
          </a:p>
        </p:txBody>
      </p:sp>
    </p:spTree>
    <p:extLst>
      <p:ext uri="{BB962C8B-B14F-4D97-AF65-F5344CB8AC3E}">
        <p14:creationId xmlns:p14="http://schemas.microsoft.com/office/powerpoint/2010/main" val="407008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D9EE8-4562-C142-B20D-86638544522D}" type="slidenum">
              <a:rPr lang="en-GB" smtClean="0"/>
              <a:t>1</a:t>
            </a:fld>
            <a:endParaRPr lang="en-GB"/>
          </a:p>
        </p:txBody>
      </p:sp>
    </p:spTree>
    <p:extLst>
      <p:ext uri="{BB962C8B-B14F-4D97-AF65-F5344CB8AC3E}">
        <p14:creationId xmlns:p14="http://schemas.microsoft.com/office/powerpoint/2010/main" val="248373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13911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138678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5361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32E13-7464-4BFE-BD7A-0D3048DFB3B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64729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532E13-7464-4BFE-BD7A-0D3048DFB3B8}"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39360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532E13-7464-4BFE-BD7A-0D3048DFB3B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46043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32E13-7464-4BFE-BD7A-0D3048DFB3B8}" type="datetimeFigureOut">
              <a:rPr lang="en-GB" smtClean="0"/>
              <a:t>23/10/2023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06120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532E13-7464-4BFE-BD7A-0D3048DFB3B8}" type="datetimeFigureOut">
              <a:rPr lang="en-GB" smtClean="0"/>
              <a:t>23/10/2023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423644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32E13-7464-4BFE-BD7A-0D3048DFB3B8}" type="datetimeFigureOut">
              <a:rPr lang="en-GB" smtClean="0"/>
              <a:t>23/10/2023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239856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E4532E13-7464-4BFE-BD7A-0D3048DFB3B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44400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E4532E13-7464-4BFE-BD7A-0D3048DFB3B8}" type="datetimeFigureOut">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5993E6-FFA7-429C-8B36-9C1CEDE512E0}" type="slidenum">
              <a:rPr lang="en-GB" smtClean="0"/>
              <a:t>‹#›</a:t>
            </a:fld>
            <a:endParaRPr lang="en-GB"/>
          </a:p>
        </p:txBody>
      </p:sp>
    </p:spTree>
    <p:extLst>
      <p:ext uri="{BB962C8B-B14F-4D97-AF65-F5344CB8AC3E}">
        <p14:creationId xmlns:p14="http://schemas.microsoft.com/office/powerpoint/2010/main" val="390402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E4532E13-7464-4BFE-BD7A-0D3048DFB3B8}" type="datetimeFigureOut">
              <a:rPr lang="en-GB" smtClean="0"/>
              <a:t>23/10/2023</a:t>
            </a:fld>
            <a:endParaRPr lang="en-GB"/>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305993E6-FFA7-429C-8B36-9C1CEDE512E0}" type="slidenum">
              <a:rPr lang="en-GB" smtClean="0"/>
              <a:t>‹#›</a:t>
            </a:fld>
            <a:endParaRPr lang="en-GB"/>
          </a:p>
        </p:txBody>
      </p:sp>
    </p:spTree>
    <p:extLst>
      <p:ext uri="{BB962C8B-B14F-4D97-AF65-F5344CB8AC3E}">
        <p14:creationId xmlns:p14="http://schemas.microsoft.com/office/powerpoint/2010/main" val="556304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4267B781-77EC-FD08-0201-61FE4198F357}"/>
              </a:ext>
            </a:extLst>
          </p:cNvPr>
          <p:cNvSpPr txBox="1"/>
          <p:nvPr/>
        </p:nvSpPr>
        <p:spPr>
          <a:xfrm>
            <a:off x="2485343" y="1784543"/>
            <a:ext cx="2825253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2400">
                <a:latin typeface="Arial"/>
                <a:ea typeface="Arial"/>
                <a:cs typeface="Arial"/>
                <a:sym typeface="Arial"/>
              </a:defRPr>
            </a:lvl1pPr>
          </a:lstStyle>
          <a:p>
            <a:pPr algn="ct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Nguyen Xuan Huong</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1</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Hoang Tran</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2</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Chau Le</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2</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Benjamin Dickson</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3</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Michelle Harrison</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3</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Nguyen Thi Kieu Trinh</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1</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Le Xuan Tuy</a:t>
            </a:r>
            <a:r>
              <a:rPr lang="vi-VN" sz="3200" baseline="30000" dirty="0">
                <a:solidFill>
                  <a:schemeClr val="accent1">
                    <a:lumMod val="50000"/>
                  </a:schemeClr>
                </a:solidFill>
                <a:effectLst/>
                <a:latin typeface="+mn-lt"/>
                <a:ea typeface="Calibri" panose="020F0502020204030204" pitchFamily="34" charset="0"/>
                <a:cs typeface="Times New Roman" panose="02020603050405020304" pitchFamily="18" charset="0"/>
              </a:rPr>
              <a:t>1</a:t>
            </a:r>
            <a:r>
              <a:rPr lang="vi-VN" sz="3200" dirty="0">
                <a:solidFill>
                  <a:schemeClr val="accent1">
                    <a:lumMod val="50000"/>
                  </a:schemeClr>
                </a:solidFill>
                <a:effectLst/>
                <a:latin typeface="+mn-lt"/>
                <a:ea typeface="Calibri" panose="020F0502020204030204" pitchFamily="34" charset="0"/>
                <a:cs typeface="Times New Roman" panose="02020603050405020304" pitchFamily="18" charset="0"/>
              </a:rPr>
              <a:t> Phoebe CM Williams</a:t>
            </a:r>
            <a:r>
              <a:rPr lang="vi-VN" sz="3200" baseline="30000" dirty="0">
                <a:solidFill>
                  <a:schemeClr val="accent1">
                    <a:lumMod val="50000"/>
                  </a:schemeClr>
                </a:solidFill>
                <a:latin typeface="+mn-lt"/>
                <a:ea typeface="Calibri" panose="020F0502020204030204" pitchFamily="34" charset="0"/>
                <a:cs typeface="Times New Roman" panose="02020603050405020304" pitchFamily="18" charset="0"/>
              </a:rPr>
              <a:t>3</a:t>
            </a:r>
            <a:endParaRPr lang="en-VN" sz="32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6">
            <a:extLst>
              <a:ext uri="{FF2B5EF4-FFF2-40B4-BE49-F238E27FC236}">
                <a16:creationId xmlns:a16="http://schemas.microsoft.com/office/drawing/2014/main" id="{4328FBD7-3629-9C95-2210-501E1CD80401}"/>
              </a:ext>
            </a:extLst>
          </p:cNvPr>
          <p:cNvSpPr txBox="1"/>
          <p:nvPr/>
        </p:nvSpPr>
        <p:spPr>
          <a:xfrm>
            <a:off x="1608202" y="12533019"/>
            <a:ext cx="14251907" cy="6041266"/>
          </a:xfrm>
          <a:prstGeom prst="rect">
            <a:avLst/>
          </a:prstGeom>
          <a:noFill/>
          <a:ln w="12700">
            <a:miter lim="400000"/>
          </a:ln>
          <a:extLst>
            <a:ext uri="{C572A759-6A51-4108-AA02-DFA0A04FC94B}">
              <ma14:wrappingTextBoxFlag xmlns:ma14="http://schemas.microsoft.com/office/mac/drawingml/2011/main" xmlns="" val="1"/>
            </a:ext>
          </a:extLst>
        </p:spPr>
        <p:txBody>
          <a:bodyPr wrap="square" lIns="108000" tIns="36000" rIns="108000" bIns="36000">
            <a:noAutofit/>
          </a:bodyPr>
          <a:lstStyle>
            <a:defPPr>
              <a:defRPr lang="en-US"/>
            </a:defPPr>
            <a:lvl1pPr algn="just">
              <a:lnSpc>
                <a:spcPct val="140000"/>
              </a:lnSpc>
              <a:defRPr sz="3600">
                <a:latin typeface="Arial"/>
                <a:ea typeface="Arial"/>
                <a:cs typeface="Arial"/>
              </a:defRPr>
            </a:lvl1pPr>
          </a:lstStyle>
          <a:p>
            <a:r>
              <a:rPr lang="en-AU" sz="4000" b="1" dirty="0">
                <a:solidFill>
                  <a:schemeClr val="accent1">
                    <a:lumMod val="50000"/>
                  </a:schemeClr>
                </a:solidFill>
              </a:rPr>
              <a:t>Aims</a:t>
            </a:r>
          </a:p>
          <a:p>
            <a:pPr>
              <a:lnSpc>
                <a:spcPct val="100000"/>
              </a:lnSpc>
            </a:pPr>
            <a:r>
              <a:rPr lang="en-AU" sz="2800" dirty="0">
                <a:solidFill>
                  <a:schemeClr val="accent1">
                    <a:lumMod val="50000"/>
                  </a:schemeClr>
                </a:solidFill>
                <a:latin typeface="+mn-lt"/>
              </a:rPr>
              <a:t>As part of the Neonatal Sepsis in Southeast Asia and the Pacific (</a:t>
            </a:r>
            <a:r>
              <a:rPr lang="en-AU" sz="2800" dirty="0" err="1">
                <a:solidFill>
                  <a:schemeClr val="accent1">
                    <a:lumMod val="50000"/>
                  </a:schemeClr>
                </a:solidFill>
                <a:latin typeface="+mn-lt"/>
              </a:rPr>
              <a:t>NeoSEAP</a:t>
            </a:r>
            <a:r>
              <a:rPr lang="en-AU" sz="2800" dirty="0">
                <a:solidFill>
                  <a:schemeClr val="accent1">
                    <a:lumMod val="50000"/>
                  </a:schemeClr>
                </a:solidFill>
                <a:latin typeface="+mn-lt"/>
              </a:rPr>
              <a:t>) study, we aimed to evaluate the contemporaneous causes of neonatal sepsis in Vietnam across both public and private hospital settings, and compare these to other sites across Southeast Asia. Concurrently, antibiotic prescribing practices and infection, prevention and control (IPC) resources were analysed to consider their relation to the local epidemiology of multidrug-resistant (MDR) neonatal infections.</a:t>
            </a:r>
            <a:endParaRPr lang="en-VN" dirty="0">
              <a:solidFill>
                <a:schemeClr val="accent1">
                  <a:lumMod val="50000"/>
                </a:schemeClr>
              </a:solidFill>
            </a:endParaRPr>
          </a:p>
          <a:p>
            <a:endParaRPr lang="de-DE" dirty="0">
              <a:solidFill>
                <a:schemeClr val="accent1">
                  <a:lumMod val="50000"/>
                </a:schemeClr>
              </a:solidFill>
            </a:endParaRPr>
          </a:p>
        </p:txBody>
      </p:sp>
      <p:sp>
        <p:nvSpPr>
          <p:cNvPr id="11" name="Rectangle 7">
            <a:extLst>
              <a:ext uri="{FF2B5EF4-FFF2-40B4-BE49-F238E27FC236}">
                <a16:creationId xmlns:a16="http://schemas.microsoft.com/office/drawing/2014/main" id="{03EC4B14-B228-347C-2077-33BE531ED1BE}"/>
              </a:ext>
            </a:extLst>
          </p:cNvPr>
          <p:cNvSpPr txBox="1"/>
          <p:nvPr/>
        </p:nvSpPr>
        <p:spPr>
          <a:xfrm>
            <a:off x="0" y="-42557"/>
            <a:ext cx="32399288" cy="1705194"/>
          </a:xfrm>
          <a:prstGeom prst="rect">
            <a:avLst/>
          </a:prstGeom>
          <a:solidFill>
            <a:schemeClr val="accent1">
              <a:lumMod val="50000"/>
            </a:schemeClr>
          </a:solidFill>
          <a:ln w="12700">
            <a:miter lim="400000"/>
          </a:ln>
          <a:extLst>
            <a:ext uri="{C572A759-6A51-4108-AA02-DFA0A04FC94B}">
              <ma14:wrappingTextBoxFlag xmlns:ma14="http://schemas.microsoft.com/office/mac/drawingml/2011/main" xmlns="" val="1"/>
            </a:ext>
          </a:extLst>
        </p:spPr>
        <p:txBody>
          <a:bodyPr wrap="square" lIns="0" tIns="0" rIns="0" bIns="0" anchor="ctr">
            <a:noAutofit/>
          </a:bodyPr>
          <a:lstStyle>
            <a:lvl1pPr algn="l">
              <a:defRPr sz="3200" b="1">
                <a:latin typeface="Arial"/>
                <a:ea typeface="Arial"/>
                <a:cs typeface="Arial"/>
                <a:sym typeface="Arial"/>
              </a:defRPr>
            </a:lvl1pPr>
          </a:lstStyle>
          <a:p>
            <a:pPr algn="ctr"/>
            <a:r>
              <a:rPr lang="en-AU"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ANTIBIOTIC PRESCRIBING PRACTICES, INFECTION PREVENTION &amp; CONTROL STRATEGIES AND </a:t>
            </a:r>
            <a:endParaRPr lang="en-VN"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ANTIBIOTIC RESISTANCE AMONG NEONATAL SEPSIS IN VIETNAM: A MULTICENTRE STUDY</a:t>
            </a:r>
            <a:endParaRPr lang="en-VN"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8">
            <a:extLst>
              <a:ext uri="{FF2B5EF4-FFF2-40B4-BE49-F238E27FC236}">
                <a16:creationId xmlns:a16="http://schemas.microsoft.com/office/drawing/2014/main" id="{22266800-1F38-F112-D92E-58FDE76093F0}"/>
              </a:ext>
            </a:extLst>
          </p:cNvPr>
          <p:cNvSpPr txBox="1"/>
          <p:nvPr/>
        </p:nvSpPr>
        <p:spPr>
          <a:xfrm>
            <a:off x="16907442" y="34280127"/>
            <a:ext cx="13707661" cy="6198748"/>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108000" tIns="36000" rIns="108000" bIns="36000">
            <a:noAutofit/>
          </a:bodyPr>
          <a:lstStyle>
            <a:defPPr>
              <a:defRPr lang="en-US"/>
            </a:defPPr>
            <a:lvl1pPr algn="just">
              <a:lnSpc>
                <a:spcPct val="140000"/>
              </a:lnSpc>
              <a:defRPr sz="3600" b="1">
                <a:latin typeface="Arial"/>
                <a:ea typeface="Arial"/>
                <a:cs typeface="Arial"/>
              </a:defRPr>
            </a:lvl1pPr>
          </a:lstStyle>
          <a:p>
            <a:r>
              <a:rPr lang="en-US" sz="4000" dirty="0"/>
              <a:t>Conclusion:</a:t>
            </a:r>
            <a:endParaRPr lang="en-VN" sz="4000" dirty="0"/>
          </a:p>
          <a:p>
            <a:pPr>
              <a:lnSpc>
                <a:spcPct val="100000"/>
              </a:lnSpc>
            </a:pPr>
            <a:r>
              <a:rPr lang="en-US" sz="2800" b="0" dirty="0">
                <a:latin typeface="Calibri" panose="020F0502020204030204" pitchFamily="34" charset="0"/>
                <a:cs typeface="Calibri" panose="020F0502020204030204" pitchFamily="34" charset="0"/>
              </a:rPr>
              <a:t>Constrained microbiology resource availability significantly impacts the attainment of blood cultures prior to commencing antibiotics for neonates with clinical sepsis in both private and public hospitals in Vietnam. Of the small number of culture-positive sepsis cases confirmed, our study revealed lower rates of gram-negative resistance in neonatal sepsis in Vietnam compared to other Southeast Asia settings,</a:t>
            </a:r>
            <a:r>
              <a:rPr lang="en-US" sz="2800" b="0" baseline="30000" dirty="0">
                <a:latin typeface="Calibri" panose="020F0502020204030204" pitchFamily="34" charset="0"/>
                <a:cs typeface="Calibri" panose="020F0502020204030204" pitchFamily="34" charset="0"/>
              </a:rPr>
              <a:t>6</a:t>
            </a:r>
            <a:r>
              <a:rPr lang="en-US" sz="2800" b="0" dirty="0">
                <a:latin typeface="Calibri" panose="020F0502020204030204" pitchFamily="34" charset="0"/>
                <a:cs typeface="Calibri" panose="020F0502020204030204" pitchFamily="34" charset="0"/>
              </a:rPr>
              <a:t> alongside more judicious antibiotic prescribing (in accordance with WHO Adopt Aware guidance). Comparatively high rates of Candidaemia suggest a need for locally-tailored antifungal prophylaxis protocols. </a:t>
            </a:r>
          </a:p>
          <a:p>
            <a:pPr>
              <a:lnSpc>
                <a:spcPct val="100000"/>
              </a:lnSpc>
            </a:pPr>
            <a:endParaRPr lang="en-US" sz="2800" b="0" dirty="0">
              <a:latin typeface="Calibri" panose="020F0502020204030204" pitchFamily="34" charset="0"/>
              <a:cs typeface="Calibri" panose="020F0502020204030204" pitchFamily="34" charset="0"/>
            </a:endParaRPr>
          </a:p>
          <a:p>
            <a:pPr>
              <a:lnSpc>
                <a:spcPct val="100000"/>
              </a:lnSpc>
            </a:pPr>
            <a:r>
              <a:rPr lang="en-US" sz="2800" b="0" dirty="0">
                <a:latin typeface="Calibri" panose="020F0502020204030204" pitchFamily="34" charset="0"/>
                <a:cs typeface="Calibri" panose="020F0502020204030204" pitchFamily="34" charset="0"/>
              </a:rPr>
              <a:t>The lower prevalence of MDR gram-negative bacteria causing neonatal sepsis in Vietnam compared to other sites in Southeast Asia likely reflects judicious local antibiotic stewardship programs</a:t>
            </a:r>
            <a:r>
              <a:rPr lang="en-US" sz="2800" b="0">
                <a:latin typeface="Calibri" panose="020F0502020204030204" pitchFamily="34" charset="0"/>
                <a:cs typeface="Calibri" panose="020F0502020204030204" pitchFamily="34" charset="0"/>
              </a:rPr>
              <a:t>, alongside high </a:t>
            </a:r>
            <a:r>
              <a:rPr lang="en-US" sz="2800" b="0" dirty="0">
                <a:latin typeface="Calibri" panose="020F0502020204030204" pitchFamily="34" charset="0"/>
                <a:cs typeface="Calibri" panose="020F0502020204030204" pitchFamily="34" charset="0"/>
              </a:rPr>
              <a:t>rates of KMC and strong breastfeeding practices within Vietnam. </a:t>
            </a:r>
            <a:endParaRPr lang="en-VN" sz="2800" b="0" dirty="0">
              <a:latin typeface="Calibri" panose="020F0502020204030204" pitchFamily="34" charset="0"/>
              <a:cs typeface="Calibri" panose="020F0502020204030204" pitchFamily="34" charset="0"/>
            </a:endParaRPr>
          </a:p>
        </p:txBody>
      </p:sp>
      <p:sp>
        <p:nvSpPr>
          <p:cNvPr id="16" name="Rectangle 6">
            <a:extLst>
              <a:ext uri="{FF2B5EF4-FFF2-40B4-BE49-F238E27FC236}">
                <a16:creationId xmlns:a16="http://schemas.microsoft.com/office/drawing/2014/main" id="{C18A62EB-7BB7-C34A-7BBF-C0111B52D82E}"/>
              </a:ext>
            </a:extLst>
          </p:cNvPr>
          <p:cNvSpPr txBox="1"/>
          <p:nvPr/>
        </p:nvSpPr>
        <p:spPr>
          <a:xfrm>
            <a:off x="1784185" y="31315073"/>
            <a:ext cx="13707661" cy="7359553"/>
          </a:xfrm>
          <a:prstGeom prst="rect">
            <a:avLst/>
          </a:prstGeom>
          <a:noFill/>
          <a:ln w="12700">
            <a:miter lim="400000"/>
          </a:ln>
          <a:extLst>
            <a:ext uri="{C572A759-6A51-4108-AA02-DFA0A04FC94B}">
              <ma14:wrappingTextBoxFlag xmlns:ma14="http://schemas.microsoft.com/office/mac/drawingml/2011/main" xmlns="" val="1"/>
            </a:ext>
          </a:extLst>
        </p:spPr>
        <p:txBody>
          <a:bodyPr wrap="square" lIns="108000" tIns="36000" rIns="108000" bIns="36000">
            <a:noAutofit/>
          </a:bodyPr>
          <a:lstStyle>
            <a:defPPr>
              <a:defRPr lang="en-US"/>
            </a:defPPr>
            <a:lvl1pPr algn="just">
              <a:lnSpc>
                <a:spcPct val="140000"/>
              </a:lnSpc>
              <a:defRPr sz="3600" b="1">
                <a:solidFill>
                  <a:schemeClr val="accent1">
                    <a:lumMod val="50000"/>
                  </a:schemeClr>
                </a:solidFill>
                <a:latin typeface="Arial"/>
                <a:ea typeface="Arial"/>
                <a:cs typeface="Arial"/>
              </a:defRPr>
            </a:lvl1pPr>
          </a:lstStyle>
          <a:p>
            <a:pPr>
              <a:lnSpc>
                <a:spcPct val="100000"/>
              </a:lnSpc>
            </a:pPr>
            <a:r>
              <a:rPr lang="en-AU" sz="4000" dirty="0">
                <a:latin typeface="Arial" panose="020B0604020202020204" pitchFamily="34" charset="0"/>
                <a:cs typeface="Arial" panose="020B0604020202020204" pitchFamily="34" charset="0"/>
              </a:rPr>
              <a:t>Results</a:t>
            </a:r>
            <a:r>
              <a:rPr lang="en-AU" sz="4000" dirty="0">
                <a:latin typeface="+mn-lt"/>
              </a:rPr>
              <a:t> </a:t>
            </a:r>
            <a:endParaRPr lang="en-VN" sz="4000" dirty="0">
              <a:latin typeface="+mn-lt"/>
            </a:endParaRPr>
          </a:p>
          <a:p>
            <a:pPr>
              <a:lnSpc>
                <a:spcPct val="100000"/>
              </a:lnSpc>
            </a:pPr>
            <a:r>
              <a:rPr lang="en-US" sz="2800" b="0" dirty="0">
                <a:latin typeface="+mn-lt"/>
              </a:rPr>
              <a:t>Across four public and private hospitals in Vietnam incorporating 13,298 neonatal deliveries each year, 3,009 blood cultures were collected including 273 positive cultures, of which 225 revealed significant bacterial and fungal pathogens (Table 1). </a:t>
            </a:r>
          </a:p>
          <a:p>
            <a:pPr>
              <a:lnSpc>
                <a:spcPct val="100000"/>
              </a:lnSpc>
            </a:pPr>
            <a:endParaRPr lang="en-US" sz="2800" b="0" i="1" dirty="0">
              <a:latin typeface="+mn-lt"/>
            </a:endParaRPr>
          </a:p>
          <a:p>
            <a:pPr>
              <a:lnSpc>
                <a:spcPct val="100000"/>
              </a:lnSpc>
            </a:pPr>
            <a:r>
              <a:rPr lang="en-US" sz="2800" b="0" i="1" dirty="0">
                <a:latin typeface="+mn-lt"/>
              </a:rPr>
              <a:t>Serratia</a:t>
            </a:r>
            <a:r>
              <a:rPr lang="en-US" sz="2800" b="0" dirty="0">
                <a:latin typeface="+mn-lt"/>
              </a:rPr>
              <a:t> spp., </a:t>
            </a:r>
            <a:r>
              <a:rPr lang="en-US" sz="2800" b="0" i="1" dirty="0">
                <a:latin typeface="+mn-lt"/>
              </a:rPr>
              <a:t>Klebsiella</a:t>
            </a:r>
            <a:r>
              <a:rPr lang="en-US" sz="2800" b="0" dirty="0">
                <a:latin typeface="+mn-lt"/>
              </a:rPr>
              <a:t> spp., and </a:t>
            </a:r>
            <a:r>
              <a:rPr lang="en-US" sz="2800" b="0" i="1" dirty="0">
                <a:latin typeface="+mn-lt"/>
              </a:rPr>
              <a:t>Candida</a:t>
            </a:r>
            <a:r>
              <a:rPr lang="en-US" sz="2800" b="0" dirty="0">
                <a:latin typeface="+mn-lt"/>
              </a:rPr>
              <a:t> spp. were the most common pathogens isolated as causative of neonatal sepsis. </a:t>
            </a:r>
            <a:r>
              <a:rPr lang="en-US" sz="2800" dirty="0">
                <a:latin typeface="+mn-lt"/>
              </a:rPr>
              <a:t>Among gram-negative Enterobacterales, there were high rates of third-generation cephalosporin resistance (36%), yet carbapenems remained universally susceptible. </a:t>
            </a:r>
          </a:p>
          <a:p>
            <a:pPr>
              <a:lnSpc>
                <a:spcPct val="100000"/>
              </a:lnSpc>
            </a:pPr>
            <a:endParaRPr lang="en-US" sz="2800" b="0" dirty="0">
              <a:latin typeface="+mn-lt"/>
            </a:endParaRPr>
          </a:p>
          <a:p>
            <a:pPr>
              <a:lnSpc>
                <a:spcPct val="100000"/>
              </a:lnSpc>
            </a:pPr>
            <a:r>
              <a:rPr lang="en-US" sz="2800" b="0" dirty="0">
                <a:latin typeface="+mn-lt"/>
              </a:rPr>
              <a:t>Routine collection of blood cultures prior to commencing empiric antibiotics for clinical suspicion of neonatal sepsis was not practiced at two private hospitals, and was limited by microbiological resource availability (as was availability of susceptibility testing) in a major urban tertiary public hospital.</a:t>
            </a:r>
            <a:endParaRPr lang="en-US" sz="2800" b="0" dirty="0"/>
          </a:p>
          <a:p>
            <a:pPr>
              <a:lnSpc>
                <a:spcPct val="100000"/>
              </a:lnSpc>
            </a:pPr>
            <a:endParaRPr lang="en-US" sz="2800" dirty="0">
              <a:latin typeface="+mn-lt"/>
            </a:endParaRPr>
          </a:p>
          <a:p>
            <a:pPr>
              <a:lnSpc>
                <a:spcPct val="100000"/>
              </a:lnSpc>
            </a:pPr>
            <a:r>
              <a:rPr lang="en-US" sz="2800" b="0" dirty="0">
                <a:latin typeface="+mn-lt"/>
              </a:rPr>
              <a:t>Judicious antibiotic prescribing was evident, with o</a:t>
            </a:r>
            <a:r>
              <a:rPr lang="en-US" sz="2800" dirty="0">
                <a:latin typeface="+mn-lt"/>
              </a:rPr>
              <a:t>ver 80% of empirical antibiotics prescribed WHO ‘Access’ classified</a:t>
            </a:r>
            <a:r>
              <a:rPr lang="en-US" sz="2800" b="0" dirty="0">
                <a:latin typeface="+mn-lt"/>
              </a:rPr>
              <a:t>, and no ‘Reserve’ antibiotics were prescribed. </a:t>
            </a:r>
          </a:p>
          <a:p>
            <a:pPr>
              <a:lnSpc>
                <a:spcPct val="100000"/>
              </a:lnSpc>
            </a:pPr>
            <a:endParaRPr lang="en-US" sz="2800" b="0" dirty="0">
              <a:latin typeface="+mn-lt"/>
            </a:endParaRPr>
          </a:p>
          <a:p>
            <a:pPr>
              <a:lnSpc>
                <a:spcPct val="100000"/>
              </a:lnSpc>
            </a:pPr>
            <a:r>
              <a:rPr lang="en-US" sz="2800" b="0" dirty="0">
                <a:latin typeface="+mn-lt"/>
              </a:rPr>
              <a:t>There were </a:t>
            </a:r>
            <a:r>
              <a:rPr lang="en-US" sz="2800" dirty="0">
                <a:latin typeface="+mn-lt"/>
              </a:rPr>
              <a:t>high rates of protective practices observed</a:t>
            </a:r>
            <a:r>
              <a:rPr lang="en-US" sz="2800" b="0" dirty="0">
                <a:latin typeface="+mn-lt"/>
              </a:rPr>
              <a:t>, with Kangaroo Mother Care (KMC) practiced intensively for infants of all gestational ages, and high rates of breastfeeding achieved both at hospital discharge and at postnatal follow-up (Table 1).</a:t>
            </a:r>
          </a:p>
          <a:p>
            <a:pPr>
              <a:lnSpc>
                <a:spcPct val="100000"/>
              </a:lnSpc>
            </a:pPr>
            <a:endParaRPr lang="en-US" sz="2800" b="0" dirty="0">
              <a:latin typeface="+mn-lt"/>
            </a:endParaRPr>
          </a:p>
          <a:p>
            <a:pPr>
              <a:lnSpc>
                <a:spcPct val="100000"/>
              </a:lnSpc>
            </a:pPr>
            <a:endParaRPr lang="en-US" sz="2800" b="0" dirty="0">
              <a:latin typeface="+mn-lt"/>
            </a:endParaRPr>
          </a:p>
          <a:p>
            <a:pPr>
              <a:lnSpc>
                <a:spcPct val="100000"/>
              </a:lnSpc>
            </a:pPr>
            <a:endParaRPr lang="en-US" sz="2800" b="0" dirty="0">
              <a:latin typeface="+mn-lt"/>
            </a:endParaRPr>
          </a:p>
          <a:p>
            <a:pPr>
              <a:lnSpc>
                <a:spcPct val="100000"/>
              </a:lnSpc>
            </a:pPr>
            <a:endParaRPr lang="en-VN" sz="2800" dirty="0">
              <a:latin typeface="+mn-lt"/>
            </a:endParaRPr>
          </a:p>
        </p:txBody>
      </p:sp>
      <p:sp>
        <p:nvSpPr>
          <p:cNvPr id="3" name="TextBox 2">
            <a:extLst>
              <a:ext uri="{FF2B5EF4-FFF2-40B4-BE49-F238E27FC236}">
                <a16:creationId xmlns:a16="http://schemas.microsoft.com/office/drawing/2014/main" id="{E343D58D-544D-C430-A381-7A0266BC323D}"/>
              </a:ext>
            </a:extLst>
          </p:cNvPr>
          <p:cNvSpPr txBox="1"/>
          <p:nvPr/>
        </p:nvSpPr>
        <p:spPr>
          <a:xfrm>
            <a:off x="1608203" y="2461434"/>
            <a:ext cx="16197942" cy="1384995"/>
          </a:xfrm>
          <a:prstGeom prst="rect">
            <a:avLst/>
          </a:prstGeom>
          <a:noFill/>
        </p:spPr>
        <p:txBody>
          <a:bodyPr wrap="square">
            <a:spAutoFit/>
          </a:bodyPr>
          <a:lstStyle/>
          <a:p>
            <a:r>
              <a:rPr lang="vi-VN" sz="2800" baseline="30000" dirty="0">
                <a:solidFill>
                  <a:schemeClr val="accent1">
                    <a:lumMod val="50000"/>
                  </a:schemeClr>
                </a:solidFill>
                <a:effectLst/>
                <a:ea typeface="Calibri" panose="020F0502020204030204" pitchFamily="34" charset="0"/>
                <a:cs typeface="Times New Roman" panose="02020603050405020304" pitchFamily="18" charset="0"/>
              </a:rPr>
              <a:t>1 </a:t>
            </a:r>
            <a:r>
              <a:rPr lang="vi-VN" sz="2800" dirty="0">
                <a:solidFill>
                  <a:schemeClr val="accent1">
                    <a:lumMod val="50000"/>
                  </a:schemeClr>
                </a:solidFill>
                <a:effectLst/>
                <a:ea typeface="Calibri" panose="020F0502020204030204" pitchFamily="34" charset="0"/>
                <a:cs typeface="Times New Roman" panose="02020603050405020304" pitchFamily="18" charset="0"/>
              </a:rPr>
              <a:t>Phan Chau Trinh University, Vietnam</a:t>
            </a:r>
            <a:endParaRPr lang="en-VN" sz="2800" dirty="0">
              <a:solidFill>
                <a:schemeClr val="accent1">
                  <a:lumMod val="50000"/>
                </a:schemeClr>
              </a:solidFill>
              <a:effectLst/>
              <a:ea typeface="Calibri" panose="020F0502020204030204" pitchFamily="34" charset="0"/>
              <a:cs typeface="Times New Roman" panose="02020603050405020304" pitchFamily="18" charset="0"/>
            </a:endParaRPr>
          </a:p>
          <a:p>
            <a:r>
              <a:rPr lang="vi-VN" sz="2800" baseline="30000" dirty="0">
                <a:solidFill>
                  <a:schemeClr val="accent1">
                    <a:lumMod val="50000"/>
                  </a:schemeClr>
                </a:solidFill>
                <a:ea typeface="Calibri" panose="020F0502020204030204" pitchFamily="34" charset="0"/>
                <a:cs typeface="Times New Roman" panose="02020603050405020304" pitchFamily="18" charset="0"/>
              </a:rPr>
              <a:t>2</a:t>
            </a:r>
            <a:r>
              <a:rPr lang="vi-VN" sz="2800" dirty="0">
                <a:solidFill>
                  <a:schemeClr val="accent1">
                    <a:lumMod val="50000"/>
                  </a:schemeClr>
                </a:solidFill>
                <a:ea typeface="Calibri" panose="020F0502020204030204" pitchFamily="34" charset="0"/>
                <a:cs typeface="Times New Roman" panose="02020603050405020304" pitchFamily="18" charset="0"/>
              </a:rPr>
              <a:t> Da Nang Hospital for Women and Children, Vietnam</a:t>
            </a:r>
          </a:p>
          <a:p>
            <a:r>
              <a:rPr lang="vi-VN" sz="2800" baseline="30000" dirty="0">
                <a:solidFill>
                  <a:schemeClr val="accent1">
                    <a:lumMod val="50000"/>
                  </a:schemeClr>
                </a:solidFill>
                <a:ea typeface="Calibri" panose="020F0502020204030204" pitchFamily="34" charset="0"/>
                <a:cs typeface="Times New Roman" panose="02020603050405020304" pitchFamily="18" charset="0"/>
              </a:rPr>
              <a:t>3 </a:t>
            </a:r>
            <a:r>
              <a:rPr lang="vi-VN" sz="2800" dirty="0">
                <a:solidFill>
                  <a:schemeClr val="accent1">
                    <a:lumMod val="50000"/>
                  </a:schemeClr>
                </a:solidFill>
                <a:ea typeface="Calibri" panose="020F0502020204030204" pitchFamily="34" charset="0"/>
                <a:cs typeface="Times New Roman" panose="02020603050405020304" pitchFamily="18" charset="0"/>
              </a:rPr>
              <a:t>Faculty of Medicine, The University of Sydney, Australia</a:t>
            </a:r>
            <a:endParaRPr lang="en-VN" sz="2800" dirty="0">
              <a:solidFill>
                <a:schemeClr val="accent1">
                  <a:lumMod val="50000"/>
                </a:schemeClr>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31E7EE1-8981-0EFC-E3EE-74564761290B}"/>
              </a:ext>
            </a:extLst>
          </p:cNvPr>
          <p:cNvSpPr txBox="1"/>
          <p:nvPr/>
        </p:nvSpPr>
        <p:spPr>
          <a:xfrm>
            <a:off x="1785570" y="27169254"/>
            <a:ext cx="13707660" cy="3950688"/>
          </a:xfrm>
          <a:prstGeom prst="rect">
            <a:avLst/>
          </a:prstGeom>
          <a:solidFill>
            <a:schemeClr val="accent1">
              <a:lumMod val="20000"/>
              <a:lumOff val="80000"/>
            </a:schemeClr>
          </a:solidFill>
          <a:ln w="12700">
            <a:miter lim="400000"/>
          </a:ln>
        </p:spPr>
        <p:txBody>
          <a:bodyPr wrap="square" lIns="108000" tIns="36000" rIns="108000" bIns="36000">
            <a:spAutoFit/>
          </a:bodyPr>
          <a:lstStyle>
            <a:defPPr>
              <a:defRPr lang="en-US"/>
            </a:defPPr>
            <a:lvl1pPr algn="just">
              <a:lnSpc>
                <a:spcPct val="140000"/>
              </a:lnSpc>
              <a:defRPr sz="3600">
                <a:latin typeface="Arial"/>
                <a:ea typeface="Arial"/>
                <a:cs typeface="Arial"/>
              </a:defRPr>
            </a:lvl1pPr>
          </a:lstStyle>
          <a:p>
            <a:r>
              <a:rPr lang="en-AU" sz="4000" b="1" dirty="0"/>
              <a:t>Methods </a:t>
            </a:r>
            <a:endParaRPr lang="en-VN" sz="4000" b="1" dirty="0"/>
          </a:p>
          <a:p>
            <a:pPr>
              <a:lnSpc>
                <a:spcPct val="100000"/>
              </a:lnSpc>
            </a:pPr>
            <a:r>
              <a:rPr lang="en-AU" sz="2800" dirty="0">
                <a:latin typeface="+mn-lt"/>
              </a:rPr>
              <a:t>A two-year multicentre retrospective review of positive blood cultures across four hospitals in Vietnam was undertaken, to evaluate the epidemiology of neonatal sepsis and the prevalence of MDR infections.</a:t>
            </a:r>
          </a:p>
          <a:p>
            <a:pPr>
              <a:lnSpc>
                <a:spcPct val="100000"/>
              </a:lnSpc>
            </a:pPr>
            <a:endParaRPr lang="en-AU" sz="2800" dirty="0">
              <a:latin typeface="+mn-lt"/>
            </a:endParaRPr>
          </a:p>
          <a:p>
            <a:pPr>
              <a:lnSpc>
                <a:spcPct val="100000"/>
              </a:lnSpc>
            </a:pPr>
            <a:r>
              <a:rPr lang="en-AU" sz="2800" dirty="0">
                <a:latin typeface="+mn-lt"/>
              </a:rPr>
              <a:t>Concurrently, a point prevalence antibiotic prescribing survey and a standardised IPC and resource availability survey were conducted. Findings were compared between public and private sectors and other </a:t>
            </a:r>
            <a:r>
              <a:rPr lang="en-AU" sz="2800" dirty="0" err="1">
                <a:latin typeface="+mn-lt"/>
              </a:rPr>
              <a:t>NeoSEAP</a:t>
            </a:r>
            <a:r>
              <a:rPr lang="en-AU" sz="2800" dirty="0">
                <a:latin typeface="+mn-lt"/>
              </a:rPr>
              <a:t> sites in Southeast Asia.</a:t>
            </a:r>
          </a:p>
        </p:txBody>
      </p:sp>
      <p:sp>
        <p:nvSpPr>
          <p:cNvPr id="21" name="Rectangle 6">
            <a:extLst>
              <a:ext uri="{FF2B5EF4-FFF2-40B4-BE49-F238E27FC236}">
                <a16:creationId xmlns:a16="http://schemas.microsoft.com/office/drawing/2014/main" id="{E7E40FF2-067B-19FC-E94C-2CDFEC050E32}"/>
              </a:ext>
            </a:extLst>
          </p:cNvPr>
          <p:cNvSpPr txBox="1"/>
          <p:nvPr/>
        </p:nvSpPr>
        <p:spPr>
          <a:xfrm>
            <a:off x="1608203" y="4067100"/>
            <a:ext cx="14251907" cy="8257541"/>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108000" tIns="36000" rIns="108000" bIns="36000">
            <a:noAutofit/>
          </a:bodyPr>
          <a:lstStyle>
            <a:defPPr>
              <a:defRPr lang="en-US"/>
            </a:defPPr>
            <a:lvl1pPr algn="just">
              <a:lnSpc>
                <a:spcPct val="140000"/>
              </a:lnSpc>
              <a:defRPr sz="3600">
                <a:latin typeface="Arial"/>
                <a:ea typeface="Arial"/>
                <a:cs typeface="Arial"/>
              </a:defRPr>
            </a:lvl1pPr>
          </a:lstStyle>
          <a:p>
            <a:pPr>
              <a:lnSpc>
                <a:spcPct val="100000"/>
              </a:lnSpc>
            </a:pPr>
            <a:r>
              <a:rPr lang="en-AU" sz="4000" b="1" dirty="0">
                <a:latin typeface="Calibri" panose="020F0502020204030204" pitchFamily="34" charset="0"/>
                <a:cs typeface="Calibri" panose="020F0502020204030204" pitchFamily="34" charset="0"/>
              </a:rPr>
              <a:t>Background</a:t>
            </a:r>
          </a:p>
          <a:p>
            <a:pPr algn="just" hangingPunct="0">
              <a:lnSpc>
                <a:spcPct val="100000"/>
              </a:lnSpc>
              <a:spcBef>
                <a:spcPts val="0"/>
              </a:spcBef>
            </a:pPr>
            <a:r>
              <a:rPr lang="en-GB" sz="2800" dirty="0">
                <a:effectLst/>
                <a:latin typeface="Calibri" panose="020F0502020204030204" pitchFamily="34" charset="0"/>
                <a:ea typeface="Times New Roman" panose="02020603050405020304" pitchFamily="18" charset="0"/>
                <a:cs typeface="Calibri" panose="020F0502020204030204" pitchFamily="34" charset="0"/>
              </a:rPr>
              <a:t>Sepsis is a leading cause of morbidity and mortality </a:t>
            </a:r>
            <a:r>
              <a:rPr lang="en-GB" sz="2800" dirty="0">
                <a:latin typeface="Calibri" panose="020F0502020204030204" pitchFamily="34" charset="0"/>
                <a:ea typeface="Times New Roman" panose="02020603050405020304" pitchFamily="18" charset="0"/>
                <a:cs typeface="Calibri" panose="020F0502020204030204" pitchFamily="34" charset="0"/>
              </a:rPr>
              <a:t>in newborn babies (neonates). Antimicrobial </a:t>
            </a:r>
            <a:r>
              <a:rPr lang="en-GB" sz="2800" dirty="0">
                <a:effectLst/>
                <a:latin typeface="Calibri" panose="020F0502020204030204" pitchFamily="34" charset="0"/>
                <a:ea typeface="Times New Roman" panose="02020603050405020304" pitchFamily="18" charset="0"/>
                <a:cs typeface="Calibri" panose="020F0502020204030204" pitchFamily="34" charset="0"/>
              </a:rPr>
              <a:t>resistance (AMR) is </a:t>
            </a:r>
            <a:r>
              <a:rPr lang="en-GB" sz="2800" dirty="0">
                <a:latin typeface="Calibri" panose="020F0502020204030204" pitchFamily="34" charset="0"/>
                <a:ea typeface="Times New Roman" panose="02020603050405020304" pitchFamily="18" charset="0"/>
                <a:cs typeface="Calibri" panose="020F0502020204030204" pitchFamily="34" charset="0"/>
              </a:rPr>
              <a:t>now further compounding this disease burden and is </a:t>
            </a:r>
            <a:r>
              <a:rPr lang="en-GB" sz="2800" dirty="0">
                <a:effectLst/>
                <a:latin typeface="Calibri" panose="020F0502020204030204" pitchFamily="34" charset="0"/>
                <a:ea typeface="Times New Roman" panose="02020603050405020304" pitchFamily="18" charset="0"/>
                <a:cs typeface="Calibri" panose="020F0502020204030204" pitchFamily="34" charset="0"/>
              </a:rPr>
              <a:t>responsible for approximately one-third of neonatal deaths - largely due to the rapid </a:t>
            </a:r>
            <a:r>
              <a:rPr lang="en-GB" sz="2800" dirty="0">
                <a:latin typeface="Calibri" panose="020F0502020204030204" pitchFamily="34" charset="0"/>
                <a:ea typeface="Times New Roman" panose="02020603050405020304" pitchFamily="18" charset="0"/>
                <a:cs typeface="Calibri" panose="020F0502020204030204" pitchFamily="34" charset="0"/>
              </a:rPr>
              <a:t>global </a:t>
            </a:r>
            <a:r>
              <a:rPr lang="en-GB" sz="2800" dirty="0">
                <a:effectLst/>
                <a:latin typeface="Calibri" panose="020F0502020204030204" pitchFamily="34" charset="0"/>
                <a:ea typeface="Times New Roman" panose="02020603050405020304" pitchFamily="18" charset="0"/>
                <a:cs typeface="Calibri" panose="020F0502020204030204" pitchFamily="34" charset="0"/>
              </a:rPr>
              <a:t>emergence of multidrug-resistant (MDR) gram-negative bacteria</a:t>
            </a:r>
            <a:r>
              <a:rPr lang="en-GB" sz="2800" dirty="0">
                <a:latin typeface="Calibri" panose="020F0502020204030204" pitchFamily="34" charset="0"/>
                <a:ea typeface="Times New Roman" panose="02020603050405020304" pitchFamily="18" charset="0"/>
                <a:cs typeface="Calibri" panose="020F0502020204030204" pitchFamily="34" charset="0"/>
              </a:rPr>
              <a:t>.</a:t>
            </a:r>
            <a:r>
              <a:rPr lang="en-GB" sz="2800" baseline="30000" dirty="0">
                <a:latin typeface="Calibri" panose="020F0502020204030204" pitchFamily="34" charset="0"/>
                <a:ea typeface="Times New Roman" panose="02020603050405020304" pitchFamily="18" charset="0"/>
                <a:cs typeface="Calibri" panose="020F0502020204030204" pitchFamily="34" charset="0"/>
              </a:rPr>
              <a:t>1 </a:t>
            </a:r>
            <a:r>
              <a:rPr lang="en-GB" sz="2800" dirty="0">
                <a:latin typeface="Calibri" panose="020F0502020204030204" pitchFamily="34" charset="0"/>
                <a:ea typeface="Times New Roman" panose="02020603050405020304" pitchFamily="18" charset="0"/>
                <a:cs typeface="Calibri" panose="020F0502020204030204" pitchFamily="34" charset="0"/>
              </a:rPr>
              <a:t>These pathogens are now a prominent </a:t>
            </a:r>
            <a:r>
              <a:rPr lang="en-GB" sz="2800" dirty="0">
                <a:effectLst/>
                <a:latin typeface="Calibri" panose="020F0502020204030204" pitchFamily="34" charset="0"/>
                <a:ea typeface="Times New Roman" panose="02020603050405020304" pitchFamily="18" charset="0"/>
                <a:cs typeface="Calibri" panose="020F0502020204030204" pitchFamily="34" charset="0"/>
              </a:rPr>
              <a:t>cause of neonatal sepsis in resource-constrained settings, particularly in Southeast Asia.</a:t>
            </a:r>
            <a:r>
              <a:rPr lang="en-GB" sz="2800" baseline="30000" dirty="0">
                <a:latin typeface="Calibri" panose="020F0502020204030204" pitchFamily="34" charset="0"/>
                <a:ea typeface="Times New Roman" panose="02020603050405020304" pitchFamily="18" charset="0"/>
                <a:cs typeface="Calibri" panose="020F0502020204030204" pitchFamily="34" charset="0"/>
              </a:rPr>
              <a:t>2,3</a:t>
            </a:r>
            <a:r>
              <a:rPr lang="en-GB" sz="2800" dirty="0">
                <a:effectLst/>
                <a:latin typeface="Calibri" panose="020F0502020204030204" pitchFamily="34" charset="0"/>
                <a:ea typeface="Times New Roman" panose="02020603050405020304" pitchFamily="18" charset="0"/>
                <a:cs typeface="Calibri" panose="020F0502020204030204" pitchFamily="34" charset="0"/>
              </a:rPr>
              <a:t> Despite this burden, there is a paucity of published granular data delineating the prevalence of pathogens responsible for neonatal sepsis (and their antibiotic resistance profiles) within many countries in Southeast Asia, including Vietnam. </a:t>
            </a:r>
          </a:p>
          <a:p>
            <a:pPr algn="just" hangingPunct="0">
              <a:lnSpc>
                <a:spcPct val="100000"/>
              </a:lnSpc>
              <a:spcBef>
                <a:spcPts val="0"/>
              </a:spcBef>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lgn="just" hangingPunct="0">
              <a:lnSpc>
                <a:spcPct val="100000"/>
              </a:lnSpc>
              <a:spcBef>
                <a:spcPts val="0"/>
              </a:spcBef>
            </a:pPr>
            <a:r>
              <a:rPr lang="en-GB" sz="2800" dirty="0">
                <a:effectLst/>
                <a:latin typeface="Calibri" panose="020F0502020204030204" pitchFamily="34" charset="0"/>
                <a:ea typeface="Times New Roman" panose="02020603050405020304" pitchFamily="18" charset="0"/>
                <a:cs typeface="Calibri" panose="020F0502020204030204" pitchFamily="34" charset="0"/>
              </a:rPr>
              <a:t>The World Health Organization (WHO) currently recommends first-line treatment with ampicillin (or benzylpenicillin) plus gentamicin for neonatal sepsis; and second-line treatment with third-generation cephalosporins. However, recent observational studies have revealed high rates of non-susceptibility to the current empirical guidelines and high rates of empirical prescribing of WHO classified ‘Watch’ and ‘Reserve’ antibiotics, prompting calls to </a:t>
            </a:r>
            <a:r>
              <a:rPr lang="en-GB" sz="2800" dirty="0">
                <a:latin typeface="Calibri" panose="020F0502020204030204" pitchFamily="34" charset="0"/>
                <a:ea typeface="Times New Roman" panose="02020603050405020304" pitchFamily="18" charset="0"/>
                <a:cs typeface="Calibri" panose="020F0502020204030204" pitchFamily="34" charset="0"/>
              </a:rPr>
              <a:t>review current guidelines with define new regimens with</a:t>
            </a:r>
            <a:r>
              <a:rPr lang="en-GB" sz="2800" dirty="0">
                <a:effectLst/>
                <a:latin typeface="Calibri" panose="020F0502020204030204" pitchFamily="34" charset="0"/>
                <a:ea typeface="Times New Roman" panose="02020603050405020304" pitchFamily="18" charset="0"/>
                <a:cs typeface="Calibri" panose="020F0502020204030204" pitchFamily="34" charset="0"/>
              </a:rPr>
              <a:t> improved efficacy against the contemporaneous causes of neonatal sepsis</a:t>
            </a:r>
            <a:r>
              <a:rPr lang="en-GB" sz="2800" dirty="0">
                <a:latin typeface="Calibri" panose="020F0502020204030204" pitchFamily="34" charset="0"/>
                <a:ea typeface="Times New Roman" panose="02020603050405020304" pitchFamily="18" charset="0"/>
                <a:cs typeface="Calibri" panose="020F0502020204030204" pitchFamily="34" charset="0"/>
              </a:rPr>
              <a:t>.</a:t>
            </a:r>
            <a:r>
              <a:rPr lang="en-GB" sz="2800" baseline="30000" dirty="0">
                <a:latin typeface="Calibri" panose="020F0502020204030204" pitchFamily="34" charset="0"/>
                <a:ea typeface="Times New Roman" panose="02020603050405020304" pitchFamily="18" charset="0"/>
                <a:cs typeface="Calibri" panose="020F0502020204030204" pitchFamily="34" charset="0"/>
              </a:rPr>
              <a:t>1,4 </a:t>
            </a:r>
            <a:r>
              <a:rPr lang="en-GB" sz="2800" dirty="0">
                <a:effectLst/>
                <a:latin typeface="Calibri" panose="020F0502020204030204" pitchFamily="34" charset="0"/>
                <a:ea typeface="Times New Roman" panose="02020603050405020304" pitchFamily="18" charset="0"/>
                <a:cs typeface="Calibri" panose="020F0502020204030204" pitchFamily="34" charset="0"/>
              </a:rPr>
              <a:t>Concurrently, strategies to reduce the risk of neonatal infections (such as Kangaroo Mother Care [KMC]</a:t>
            </a:r>
            <a:r>
              <a:rPr lang="en-GB" sz="2800" baseline="30000" dirty="0">
                <a:effectLst/>
                <a:latin typeface="Calibri" panose="020F0502020204030204" pitchFamily="34" charset="0"/>
                <a:ea typeface="Times New Roman" panose="02020603050405020304" pitchFamily="18" charset="0"/>
                <a:cs typeface="Calibri" panose="020F0502020204030204" pitchFamily="34" charset="0"/>
              </a:rPr>
              <a:t> 5</a:t>
            </a:r>
            <a:r>
              <a:rPr lang="en-GB" sz="2800" dirty="0">
                <a:effectLst/>
                <a:latin typeface="Calibri" panose="020F0502020204030204" pitchFamily="34" charset="0"/>
                <a:ea typeface="Times New Roman" panose="02020603050405020304" pitchFamily="18" charset="0"/>
                <a:cs typeface="Calibri" panose="020F0502020204030204" pitchFamily="34" charset="0"/>
              </a:rPr>
              <a:t> and enhancing breastfeeding rates) are urgently needed..</a:t>
            </a:r>
          </a:p>
          <a:p>
            <a:pPr algn="just" hangingPunct="0">
              <a:lnSpc>
                <a:spcPct val="100000"/>
              </a:lnSpc>
              <a:spcBef>
                <a:spcPts val="0"/>
              </a:spcBef>
            </a:pPr>
            <a:endParaRPr lang="en-GB" sz="2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5" name="Picture 24">
            <a:extLst>
              <a:ext uri="{FF2B5EF4-FFF2-40B4-BE49-F238E27FC236}">
                <a16:creationId xmlns:a16="http://schemas.microsoft.com/office/drawing/2014/main" id="{90D70D4F-D6A7-6F37-34C5-C3E99A31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82" y="15856098"/>
            <a:ext cx="9919929" cy="11072407"/>
          </a:xfrm>
          <a:prstGeom prst="rect">
            <a:avLst/>
          </a:prstGeom>
          <a:solidFill>
            <a:schemeClr val="accent1">
              <a:lumMod val="20000"/>
              <a:lumOff val="80000"/>
            </a:schemeClr>
          </a:solidFill>
          <a:ln w="12700">
            <a:miter lim="400000"/>
          </a:ln>
        </p:spPr>
      </p:pic>
      <p:pic>
        <p:nvPicPr>
          <p:cNvPr id="27" name="Picture 26">
            <a:extLst>
              <a:ext uri="{FF2B5EF4-FFF2-40B4-BE49-F238E27FC236}">
                <a16:creationId xmlns:a16="http://schemas.microsoft.com/office/drawing/2014/main" id="{368872D6-5EF6-9886-AB3D-2298ABF3C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2817" y="40889401"/>
            <a:ext cx="2190933" cy="1900866"/>
          </a:xfrm>
          <a:prstGeom prst="rect">
            <a:avLst/>
          </a:prstGeom>
        </p:spPr>
      </p:pic>
      <p:pic>
        <p:nvPicPr>
          <p:cNvPr id="29" name="Picture 28">
            <a:extLst>
              <a:ext uri="{FF2B5EF4-FFF2-40B4-BE49-F238E27FC236}">
                <a16:creationId xmlns:a16="http://schemas.microsoft.com/office/drawing/2014/main" id="{B8DCAFF3-EA2D-1FC8-7A27-D2641BBFA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3937" y="40977479"/>
            <a:ext cx="2125672" cy="1722527"/>
          </a:xfrm>
          <a:prstGeom prst="rect">
            <a:avLst/>
          </a:prstGeom>
        </p:spPr>
      </p:pic>
      <p:sp>
        <p:nvSpPr>
          <p:cNvPr id="4" name="TextBox 3">
            <a:extLst>
              <a:ext uri="{FF2B5EF4-FFF2-40B4-BE49-F238E27FC236}">
                <a16:creationId xmlns:a16="http://schemas.microsoft.com/office/drawing/2014/main" id="{59EC8497-B022-2550-75C5-AFF96937A1D7}"/>
              </a:ext>
            </a:extLst>
          </p:cNvPr>
          <p:cNvSpPr txBox="1"/>
          <p:nvPr/>
        </p:nvSpPr>
        <p:spPr>
          <a:xfrm>
            <a:off x="16833905" y="32192782"/>
            <a:ext cx="13584884" cy="1785104"/>
          </a:xfrm>
          <a:prstGeom prst="rect">
            <a:avLst/>
          </a:prstGeom>
          <a:noFill/>
        </p:spPr>
        <p:txBody>
          <a:bodyPr wrap="square" rtlCol="0">
            <a:spAutoFit/>
          </a:bodyPr>
          <a:lstStyle/>
          <a:p>
            <a:r>
              <a:rPr lang="en-US" sz="2200" dirty="0">
                <a:solidFill>
                  <a:schemeClr val="accent1">
                    <a:lumMod val="75000"/>
                  </a:schemeClr>
                </a:solidFill>
              </a:rPr>
              <a:t>Table 1: Pathogens and antimicrobial susceptibility profiles of bacteria and fungi responsible for neonatal sepsis, alongside empiric prescribing practices and IPC and antibiotic point prevalence survey results across four hospitals in Vietnam. </a:t>
            </a:r>
          </a:p>
          <a:p>
            <a:r>
              <a:rPr lang="en-US" sz="2200" dirty="0">
                <a:solidFill>
                  <a:schemeClr val="accent1">
                    <a:lumMod val="75000"/>
                  </a:schemeClr>
                </a:solidFill>
              </a:rPr>
              <a:t>*Neonatal beds includes</a:t>
            </a:r>
            <a:r>
              <a:rPr lang="en-VN" sz="2200">
                <a:solidFill>
                  <a:schemeClr val="accent1">
                    <a:lumMod val="75000"/>
                  </a:schemeClr>
                </a:solidFill>
              </a:rPr>
              <a:t> </a:t>
            </a:r>
            <a:r>
              <a:rPr lang="en-VN" sz="2200" dirty="0">
                <a:solidFill>
                  <a:schemeClr val="accent1">
                    <a:lumMod val="75000"/>
                  </a:schemeClr>
                </a:solidFill>
              </a:rPr>
              <a:t>special</a:t>
            </a:r>
            <a:r>
              <a:rPr lang="en-VN" sz="2200">
                <a:solidFill>
                  <a:schemeClr val="accent1">
                    <a:lumMod val="75000"/>
                  </a:schemeClr>
                </a:solidFill>
              </a:rPr>
              <a:t>–care </a:t>
            </a:r>
            <a:r>
              <a:rPr lang="en-VN" sz="2200" dirty="0">
                <a:solidFill>
                  <a:schemeClr val="accent1">
                    <a:lumMod val="75000"/>
                  </a:schemeClr>
                </a:solidFill>
              </a:rPr>
              <a:t>nursery, HDU</a:t>
            </a:r>
            <a:r>
              <a:rPr lang="en-VN" sz="2200">
                <a:solidFill>
                  <a:schemeClr val="accent1">
                    <a:lumMod val="75000"/>
                  </a:schemeClr>
                </a:solidFill>
              </a:rPr>
              <a:t>, ICU</a:t>
            </a:r>
            <a:endParaRPr lang="en-US" sz="2200" dirty="0">
              <a:solidFill>
                <a:schemeClr val="accent1">
                  <a:lumMod val="75000"/>
                </a:schemeClr>
              </a:solidFill>
            </a:endParaRPr>
          </a:p>
          <a:p>
            <a:r>
              <a:rPr lang="en-US" sz="2200" dirty="0">
                <a:solidFill>
                  <a:schemeClr val="accent1">
                    <a:lumMod val="75000"/>
                  </a:schemeClr>
                </a:solidFill>
              </a:rPr>
              <a:t>^Contaminants excluded: coagulase-negative Staphylococci, </a:t>
            </a:r>
            <a:r>
              <a:rPr lang="en-US" sz="2200" i="1" dirty="0">
                <a:solidFill>
                  <a:schemeClr val="accent1">
                    <a:lumMod val="75000"/>
                  </a:schemeClr>
                </a:solidFill>
              </a:rPr>
              <a:t>Corynebacterium</a:t>
            </a:r>
            <a:r>
              <a:rPr lang="en-US" sz="2200" dirty="0">
                <a:solidFill>
                  <a:schemeClr val="accent1">
                    <a:lumMod val="75000"/>
                  </a:schemeClr>
                </a:solidFill>
              </a:rPr>
              <a:t> spp., </a:t>
            </a:r>
            <a:r>
              <a:rPr lang="en-US" sz="2200" i="1" dirty="0">
                <a:solidFill>
                  <a:schemeClr val="accent1">
                    <a:lumMod val="75000"/>
                  </a:schemeClr>
                </a:solidFill>
              </a:rPr>
              <a:t>Bacillus </a:t>
            </a:r>
            <a:r>
              <a:rPr lang="en-US" sz="2200" dirty="0">
                <a:solidFill>
                  <a:schemeClr val="accent1">
                    <a:lumMod val="75000"/>
                  </a:schemeClr>
                </a:solidFill>
              </a:rPr>
              <a:t>spp.</a:t>
            </a:r>
            <a:endParaRPr lang="en-VN" sz="2200" dirty="0">
              <a:solidFill>
                <a:schemeClr val="accent1">
                  <a:lumMod val="75000"/>
                </a:schemeClr>
              </a:solidFill>
            </a:endParaRPr>
          </a:p>
        </p:txBody>
      </p:sp>
      <p:pic>
        <p:nvPicPr>
          <p:cNvPr id="14" name="Picture 13">
            <a:extLst>
              <a:ext uri="{FF2B5EF4-FFF2-40B4-BE49-F238E27FC236}">
                <a16:creationId xmlns:a16="http://schemas.microsoft.com/office/drawing/2014/main" id="{FE774A99-3110-480C-D190-93A8C6138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7297" y="40714534"/>
            <a:ext cx="2300374" cy="2248415"/>
          </a:xfrm>
          <a:prstGeom prst="rect">
            <a:avLst/>
          </a:prstGeom>
        </p:spPr>
      </p:pic>
      <p:pic>
        <p:nvPicPr>
          <p:cNvPr id="17" name="Picture 16">
            <a:extLst>
              <a:ext uri="{FF2B5EF4-FFF2-40B4-BE49-F238E27FC236}">
                <a16:creationId xmlns:a16="http://schemas.microsoft.com/office/drawing/2014/main" id="{2A925A29-B73C-1FAE-9DB3-6F0322530C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28640" y="40576588"/>
            <a:ext cx="2338657" cy="2338657"/>
          </a:xfrm>
          <a:prstGeom prst="rect">
            <a:avLst/>
          </a:prstGeom>
        </p:spPr>
      </p:pic>
      <p:sp>
        <p:nvSpPr>
          <p:cNvPr id="7" name="TextBox 6">
            <a:extLst>
              <a:ext uri="{FF2B5EF4-FFF2-40B4-BE49-F238E27FC236}">
                <a16:creationId xmlns:a16="http://schemas.microsoft.com/office/drawing/2014/main" id="{E46CE716-EE7D-77E9-304E-F29CE23A479A}"/>
              </a:ext>
            </a:extLst>
          </p:cNvPr>
          <p:cNvSpPr txBox="1"/>
          <p:nvPr/>
        </p:nvSpPr>
        <p:spPr>
          <a:xfrm>
            <a:off x="1845574" y="41079350"/>
            <a:ext cx="25588101" cy="1969770"/>
          </a:xfrm>
          <a:prstGeom prst="rect">
            <a:avLst/>
          </a:prstGeom>
          <a:noFill/>
        </p:spPr>
        <p:txBody>
          <a:bodyPr wrap="square" rtlCol="0">
            <a:spAutoFit/>
          </a:bodyPr>
          <a:lstStyle/>
          <a:p>
            <a:pPr algn="just"/>
            <a:r>
              <a:rPr lang="en-AU" sz="1400" dirty="0">
                <a:latin typeface="Arial" panose="020B0604020202020204" pitchFamily="34" charset="0"/>
                <a:cs typeface="Arial" panose="020B0604020202020204" pitchFamily="34" charset="0"/>
              </a:rPr>
              <a:t>References</a:t>
            </a:r>
            <a:endParaRPr lang="en-AU"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AutoNum type="arabicPeriod"/>
            </a:pPr>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Williams, PCM, Qazi S, </a:t>
            </a:r>
            <a:r>
              <a:rPr lang="en-AU"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Shamin</a:t>
            </a:r>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 A, Agarwal R, </a:t>
            </a:r>
            <a:r>
              <a:rPr lang="en-AU" sz="1800" i="1" dirty="0">
                <a:solidFill>
                  <a:srgbClr val="000000"/>
                </a:solidFill>
                <a:latin typeface="Calibri" panose="020F0502020204030204" pitchFamily="34" charset="0"/>
                <a:ea typeface="Calibri" panose="020F0502020204030204" pitchFamily="34" charset="0"/>
                <a:cs typeface="Calibri" panose="020F0502020204030204" pitchFamily="34" charset="0"/>
              </a:rPr>
              <a:t>et al. </a:t>
            </a:r>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Antibiotics needed to treat multidrug-resistant infections in neonates. </a:t>
            </a:r>
            <a:r>
              <a:rPr lang="en-AU" sz="1800" i="1" dirty="0">
                <a:solidFill>
                  <a:srgbClr val="000000"/>
                </a:solidFill>
                <a:latin typeface="Calibri" panose="020F0502020204030204" pitchFamily="34" charset="0"/>
                <a:ea typeface="Calibri" panose="020F0502020204030204" pitchFamily="34" charset="0"/>
                <a:cs typeface="Calibri" panose="020F0502020204030204" pitchFamily="34" charset="0"/>
              </a:rPr>
              <a:t>Bull WHO </a:t>
            </a:r>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2022; 100(12)</a:t>
            </a: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Laxminarayan R,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Bhutta</a:t>
            </a:r>
            <a:r>
              <a:rPr lang="en-GB" sz="1800" dirty="0">
                <a:effectLst/>
                <a:latin typeface="Calibri" panose="020F0502020204030204" pitchFamily="34" charset="0"/>
                <a:ea typeface="Times New Roman" panose="02020603050405020304" pitchFamily="18" charset="0"/>
                <a:cs typeface="Calibri" panose="020F0502020204030204" pitchFamily="34" charset="0"/>
              </a:rPr>
              <a:t> ZA. Antimicrobial resistance&amp;#x2014;a threat to neonate survival. </a:t>
            </a:r>
            <a:r>
              <a:rPr lang="en-GB" sz="1800" i="1" dirty="0">
                <a:effectLst/>
                <a:latin typeface="Calibri" panose="020F0502020204030204" pitchFamily="34" charset="0"/>
                <a:ea typeface="Times New Roman" panose="02020603050405020304" pitchFamily="18" charset="0"/>
                <a:cs typeface="Calibri" panose="020F0502020204030204" pitchFamily="34" charset="0"/>
              </a:rPr>
              <a:t>Lancet Glob Heal</a:t>
            </a:r>
            <a:r>
              <a:rPr lang="en-GB" sz="1800" dirty="0">
                <a:effectLst/>
                <a:latin typeface="Calibri" panose="020F0502020204030204" pitchFamily="34" charset="0"/>
                <a:ea typeface="Times New Roman" panose="02020603050405020304" pitchFamily="18" charset="0"/>
                <a:cs typeface="Calibri" panose="020F0502020204030204" pitchFamily="34" charset="0"/>
              </a:rPr>
              <a:t> 2017;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4</a:t>
            </a:r>
            <a:r>
              <a:rPr lang="en-GB" sz="1800" dirty="0">
                <a:effectLst/>
                <a:latin typeface="Calibri" panose="020F0502020204030204" pitchFamily="34" charset="0"/>
                <a:ea typeface="Times New Roman" panose="02020603050405020304" pitchFamily="18" charset="0"/>
                <a:cs typeface="Calibri" panose="020F0502020204030204" pitchFamily="34" charset="0"/>
              </a:rPr>
              <a:t>: e676–7.</a:t>
            </a:r>
          </a:p>
          <a:p>
            <a:pPr marL="342900" indent="-342900" algn="just">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Murray et al. Global burden of bacterial antimicrobial resistance in 2019. </a:t>
            </a:r>
            <a:r>
              <a:rPr lang="en-GB" i="1" dirty="0">
                <a:latin typeface="Calibri" panose="020F0502020204030204" pitchFamily="34" charset="0"/>
                <a:ea typeface="Times New Roman" panose="02020603050405020304" pitchFamily="18" charset="0"/>
                <a:cs typeface="Calibri" panose="020F0502020204030204" pitchFamily="34" charset="0"/>
              </a:rPr>
              <a:t>Lancet </a:t>
            </a:r>
            <a:r>
              <a:rPr lang="en-GB" dirty="0">
                <a:latin typeface="Calibri" panose="020F0502020204030204" pitchFamily="34" charset="0"/>
                <a:ea typeface="Times New Roman" panose="02020603050405020304" pitchFamily="18" charset="0"/>
                <a:cs typeface="Calibri" panose="020F0502020204030204" pitchFamily="34" charset="0"/>
              </a:rPr>
              <a:t>2022, 399 (10325), p629-655.</a:t>
            </a:r>
          </a:p>
          <a:p>
            <a:pPr marL="342900" indent="-342900" algn="just">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Russell N </a:t>
            </a:r>
            <a:r>
              <a:rPr lang="en-GB" sz="1800" i="1" dirty="0">
                <a:effectLst/>
                <a:latin typeface="Calibri" panose="020F0502020204030204" pitchFamily="34" charset="0"/>
                <a:ea typeface="Times New Roman" panose="02020603050405020304" pitchFamily="18" charset="0"/>
                <a:cs typeface="Calibri" panose="020F0502020204030204" pitchFamily="34" charset="0"/>
              </a:rPr>
              <a:t>et al. </a:t>
            </a:r>
            <a:r>
              <a:rPr lang="en-GB" sz="1800" dirty="0">
                <a:effectLst/>
                <a:latin typeface="Calibri" panose="020F0502020204030204" pitchFamily="34" charset="0"/>
                <a:ea typeface="Times New Roman" panose="02020603050405020304" pitchFamily="18" charset="0"/>
                <a:cs typeface="Calibri" panose="020F0502020204030204" pitchFamily="34" charset="0"/>
              </a:rPr>
              <a:t>Patterns of </a:t>
            </a:r>
            <a:r>
              <a:rPr lang="en-GB" dirty="0">
                <a:latin typeface="Calibri" panose="020F0502020204030204" pitchFamily="34" charset="0"/>
                <a:ea typeface="Times New Roman" panose="02020603050405020304" pitchFamily="18" charset="0"/>
                <a:cs typeface="Calibri" panose="020F0502020204030204" pitchFamily="34" charset="0"/>
              </a:rPr>
              <a:t>antibiotic use, pathogens and </a:t>
            </a:r>
            <a:r>
              <a:rPr lang="en-GB" dirty="0" err="1">
                <a:latin typeface="Calibri" panose="020F0502020204030204" pitchFamily="34" charset="0"/>
                <a:ea typeface="Times New Roman" panose="02020603050405020304" pitchFamily="18" charset="0"/>
                <a:cs typeface="Calibri" panose="020F0502020204030204" pitchFamily="34" charset="0"/>
              </a:rPr>
              <a:t>predition</a:t>
            </a:r>
            <a:r>
              <a:rPr lang="en-GB" dirty="0">
                <a:latin typeface="Calibri" panose="020F0502020204030204" pitchFamily="34" charset="0"/>
                <a:ea typeface="Times New Roman" panose="02020603050405020304" pitchFamily="18" charset="0"/>
                <a:cs typeface="Calibri" panose="020F0502020204030204" pitchFamily="34" charset="0"/>
              </a:rPr>
              <a:t> of mortality in hospitalised neonates and young infants with sepsis: the </a:t>
            </a:r>
            <a:r>
              <a:rPr lang="en-GB" dirty="0" err="1">
                <a:latin typeface="Calibri" panose="020F0502020204030204" pitchFamily="34" charset="0"/>
                <a:ea typeface="Times New Roman" panose="02020603050405020304" pitchFamily="18" charset="0"/>
                <a:cs typeface="Calibri" panose="020F0502020204030204" pitchFamily="34" charset="0"/>
              </a:rPr>
              <a:t>NeoOBS</a:t>
            </a:r>
            <a:r>
              <a:rPr lang="en-GB" dirty="0">
                <a:latin typeface="Calibri" panose="020F0502020204030204" pitchFamily="34" charset="0"/>
                <a:ea typeface="Times New Roman" panose="02020603050405020304" pitchFamily="18" charset="0"/>
                <a:cs typeface="Calibri" panose="020F0502020204030204" pitchFamily="34" charset="0"/>
              </a:rPr>
              <a:t> study. </a:t>
            </a:r>
            <a:r>
              <a:rPr lang="en-GB" i="1" dirty="0">
                <a:latin typeface="Calibri" panose="020F0502020204030204" pitchFamily="34" charset="0"/>
                <a:ea typeface="Times New Roman" panose="02020603050405020304" pitchFamily="18" charset="0"/>
                <a:cs typeface="Calibri" panose="020F0502020204030204" pitchFamily="34" charset="0"/>
              </a:rPr>
              <a:t>PLOS Medicine; </a:t>
            </a:r>
            <a:r>
              <a:rPr lang="en-GB" dirty="0">
                <a:latin typeface="Calibri" panose="020F0502020204030204" pitchFamily="34" charset="0"/>
                <a:ea typeface="Times New Roman" panose="02020603050405020304" pitchFamily="18" charset="0"/>
                <a:cs typeface="Calibri" panose="020F0502020204030204" pitchFamily="34" charset="0"/>
              </a:rPr>
              <a:t>2022, e1004179.</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AutoNum type="arabicPeriod"/>
            </a:pPr>
            <a:r>
              <a:rPr lang="en-GB" sz="1800" dirty="0">
                <a:effectLst/>
                <a:latin typeface="Calibri" panose="020F0502020204030204" pitchFamily="34" charset="0"/>
                <a:ea typeface="Times New Roman" panose="02020603050405020304" pitchFamily="18" charset="0"/>
                <a:cs typeface="Calibri" panose="020F0502020204030204" pitchFamily="34" charset="0"/>
              </a:rPr>
              <a:t>Arya S. </a:t>
            </a:r>
            <a:r>
              <a:rPr lang="en-GB" sz="1800" i="1" dirty="0">
                <a:effectLst/>
                <a:latin typeface="Calibri" panose="020F0502020204030204" pitchFamily="34" charset="0"/>
                <a:ea typeface="Times New Roman" panose="02020603050405020304" pitchFamily="18" charset="0"/>
                <a:cs typeface="Calibri" panose="020F0502020204030204" pitchFamily="34" charset="0"/>
              </a:rPr>
              <a:t>et al. </a:t>
            </a:r>
            <a:r>
              <a:rPr lang="en-GB" sz="1800" dirty="0">
                <a:effectLst/>
                <a:latin typeface="Calibri" panose="020F0502020204030204" pitchFamily="34" charset="0"/>
                <a:ea typeface="Times New Roman" panose="02020603050405020304" pitchFamily="18" charset="0"/>
                <a:cs typeface="Calibri" panose="020F0502020204030204" pitchFamily="34" charset="0"/>
              </a:rPr>
              <a:t>Effect on neonatal sepsis following immediate KMC in a NICU: a post-hoc analysis of a multi-centre, open-label, randomised controlled trial. </a:t>
            </a:r>
            <a:r>
              <a:rPr lang="en-GB" sz="1800" i="1" dirty="0">
                <a:effectLst/>
                <a:latin typeface="Calibri" panose="020F0502020204030204" pitchFamily="34" charset="0"/>
                <a:ea typeface="Times New Roman" panose="02020603050405020304" pitchFamily="18" charset="0"/>
                <a:cs typeface="Calibri" panose="020F0502020204030204" pitchFamily="34" charset="0"/>
              </a:rPr>
              <a:t>Lancet </a:t>
            </a:r>
            <a:r>
              <a:rPr lang="en-GB" sz="1800" i="1" dirty="0" err="1">
                <a:effectLst/>
                <a:latin typeface="Calibri" panose="020F0502020204030204" pitchFamily="34" charset="0"/>
                <a:ea typeface="Times New Roman" panose="02020603050405020304" pitchFamily="18" charset="0"/>
                <a:cs typeface="Calibri" panose="020F0502020204030204" pitchFamily="34" charset="0"/>
              </a:rPr>
              <a:t>eClinical</a:t>
            </a:r>
            <a:r>
              <a:rPr lang="en-GB" sz="1800" i="1" dirty="0">
                <a:effectLst/>
                <a:latin typeface="Calibri" panose="020F0502020204030204" pitchFamily="34" charset="0"/>
                <a:ea typeface="Times New Roman" panose="02020603050405020304" pitchFamily="18" charset="0"/>
                <a:cs typeface="Calibri" panose="020F0502020204030204" pitchFamily="34" charset="0"/>
              </a:rPr>
              <a:t> Med;</a:t>
            </a:r>
            <a:r>
              <a:rPr lang="en-GB" sz="1800" dirty="0">
                <a:effectLst/>
                <a:latin typeface="Calibri" panose="020F0502020204030204" pitchFamily="34" charset="0"/>
                <a:ea typeface="Times New Roman" panose="02020603050405020304" pitchFamily="18" charset="0"/>
                <a:cs typeface="Calibri" panose="020F0502020204030204" pitchFamily="34" charset="0"/>
              </a:rPr>
              <a:t> 2023, 60(102006).</a:t>
            </a:r>
          </a:p>
          <a:p>
            <a:pPr marL="342900" indent="-342900" algn="just">
              <a:buFontTx/>
              <a:buAutoNum type="arabicPeriod"/>
            </a:pPr>
            <a:r>
              <a:rPr lang="en-GB" dirty="0">
                <a:latin typeface="Calibri" panose="020F0502020204030204" pitchFamily="34" charset="0"/>
                <a:ea typeface="Times New Roman" panose="02020603050405020304" pitchFamily="18" charset="0"/>
                <a:cs typeface="Calibri" panose="020F0502020204030204" pitchFamily="34" charset="0"/>
              </a:rPr>
              <a:t>Williams PCM </a:t>
            </a:r>
            <a:r>
              <a:rPr lang="en-GB" i="1" dirty="0">
                <a:latin typeface="Calibri" panose="020F0502020204030204" pitchFamily="34" charset="0"/>
                <a:ea typeface="Times New Roman" panose="02020603050405020304" pitchFamily="18" charset="0"/>
                <a:cs typeface="Calibri" panose="020F0502020204030204" pitchFamily="34" charset="0"/>
              </a:rPr>
              <a:t>et al. </a:t>
            </a:r>
            <a:r>
              <a:rPr lang="en-GB" dirty="0">
                <a:latin typeface="Calibri" panose="020F0502020204030204" pitchFamily="34" charset="0"/>
                <a:ea typeface="Times New Roman" panose="02020603050405020304" pitchFamily="18" charset="0"/>
                <a:cs typeface="Calibri" panose="020F0502020204030204" pitchFamily="34" charset="0"/>
              </a:rPr>
              <a:t>Coverage gaps in empiric antibiotic regimens used to treat serious bacterial infections in children in Southeast Asia and the Pacific. </a:t>
            </a:r>
            <a:r>
              <a:rPr lang="en-GB" i="1" dirty="0">
                <a:latin typeface="Calibri" panose="020F0502020204030204" pitchFamily="34" charset="0"/>
                <a:ea typeface="Times New Roman" panose="02020603050405020304" pitchFamily="18" charset="0"/>
                <a:cs typeface="Calibri" panose="020F0502020204030204" pitchFamily="34" charset="0"/>
              </a:rPr>
              <a:t>Lancet Regional Health; </a:t>
            </a:r>
            <a:r>
              <a:rPr lang="en-GB" dirty="0">
                <a:latin typeface="Calibri" panose="020F0502020204030204" pitchFamily="34" charset="0"/>
                <a:ea typeface="Times New Roman" panose="02020603050405020304" pitchFamily="18" charset="0"/>
                <a:cs typeface="Calibri" panose="020F0502020204030204" pitchFamily="34" charset="0"/>
              </a:rPr>
              <a:t>2023, </a:t>
            </a:r>
            <a:r>
              <a:rPr lang="en-GB" dirty="0" err="1">
                <a:latin typeface="Calibri" panose="020F0502020204030204" pitchFamily="34" charset="0"/>
                <a:ea typeface="Times New Roman" panose="02020603050405020304" pitchFamily="18" charset="0"/>
                <a:cs typeface="Calibri" panose="020F0502020204030204" pitchFamily="34" charset="0"/>
              </a:rPr>
              <a:t>doi</a:t>
            </a:r>
            <a:r>
              <a:rPr lang="en-GB" dirty="0">
                <a:latin typeface="Calibri" panose="020F0502020204030204" pitchFamily="34" charset="0"/>
                <a:ea typeface="Times New Roman" panose="02020603050405020304" pitchFamily="18" charset="0"/>
                <a:cs typeface="Calibri" panose="020F0502020204030204" pitchFamily="34" charset="0"/>
              </a:rPr>
              <a:t>:.org/10.1016.lansea2023.100291.</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8" name="Table 4">
            <a:extLst>
              <a:ext uri="{FF2B5EF4-FFF2-40B4-BE49-F238E27FC236}">
                <a16:creationId xmlns:a16="http://schemas.microsoft.com/office/drawing/2014/main" id="{5FEF85EB-7CD7-44B7-8035-EB136222859E}"/>
              </a:ext>
            </a:extLst>
          </p:cNvPr>
          <p:cNvGraphicFramePr>
            <a:graphicFrameLocks/>
          </p:cNvGraphicFramePr>
          <p:nvPr>
            <p:extLst>
              <p:ext uri="{D42A27DB-BD31-4B8C-83A1-F6EECF244321}">
                <p14:modId xmlns:p14="http://schemas.microsoft.com/office/powerpoint/2010/main" val="3589940313"/>
              </p:ext>
            </p:extLst>
          </p:nvPr>
        </p:nvGraphicFramePr>
        <p:xfrm>
          <a:off x="16906061" y="3944142"/>
          <a:ext cx="13548805" cy="28110694"/>
        </p:xfrm>
        <a:graphic>
          <a:graphicData uri="http://schemas.openxmlformats.org/drawingml/2006/table">
            <a:tbl>
              <a:tblPr firstRow="1" bandRow="1">
                <a:tableStyleId>{5C22544A-7EE6-4342-B048-85BDC9FD1C3A}</a:tableStyleId>
              </a:tblPr>
              <a:tblGrid>
                <a:gridCol w="4469000">
                  <a:extLst>
                    <a:ext uri="{9D8B030D-6E8A-4147-A177-3AD203B41FA5}">
                      <a16:colId xmlns:a16="http://schemas.microsoft.com/office/drawing/2014/main" val="162668723"/>
                    </a:ext>
                  </a:extLst>
                </a:gridCol>
                <a:gridCol w="1677729">
                  <a:extLst>
                    <a:ext uri="{9D8B030D-6E8A-4147-A177-3AD203B41FA5}">
                      <a16:colId xmlns:a16="http://schemas.microsoft.com/office/drawing/2014/main" val="787028182"/>
                    </a:ext>
                  </a:extLst>
                </a:gridCol>
                <a:gridCol w="1850519">
                  <a:extLst>
                    <a:ext uri="{9D8B030D-6E8A-4147-A177-3AD203B41FA5}">
                      <a16:colId xmlns:a16="http://schemas.microsoft.com/office/drawing/2014/main" val="1852283128"/>
                    </a:ext>
                  </a:extLst>
                </a:gridCol>
                <a:gridCol w="1850519">
                  <a:extLst>
                    <a:ext uri="{9D8B030D-6E8A-4147-A177-3AD203B41FA5}">
                      <a16:colId xmlns:a16="http://schemas.microsoft.com/office/drawing/2014/main" val="2425544611"/>
                    </a:ext>
                  </a:extLst>
                </a:gridCol>
                <a:gridCol w="1850519">
                  <a:extLst>
                    <a:ext uri="{9D8B030D-6E8A-4147-A177-3AD203B41FA5}">
                      <a16:colId xmlns:a16="http://schemas.microsoft.com/office/drawing/2014/main" val="3848496126"/>
                    </a:ext>
                  </a:extLst>
                </a:gridCol>
                <a:gridCol w="1850519">
                  <a:extLst>
                    <a:ext uri="{9D8B030D-6E8A-4147-A177-3AD203B41FA5}">
                      <a16:colId xmlns:a16="http://schemas.microsoft.com/office/drawing/2014/main" val="911421704"/>
                    </a:ext>
                  </a:extLst>
                </a:gridCol>
              </a:tblGrid>
              <a:tr h="1185520">
                <a:tc>
                  <a:txBody>
                    <a:bodyPr/>
                    <a:lstStyle/>
                    <a:p>
                      <a:endParaRPr lang="en-GB" sz="2400" dirty="0"/>
                    </a:p>
                  </a:txBody>
                  <a:tcPr/>
                </a:tc>
                <a:tc>
                  <a:txBody>
                    <a:bodyPr/>
                    <a:lstStyle/>
                    <a:p>
                      <a:r>
                        <a:rPr lang="en-GB" sz="2400" dirty="0"/>
                        <a:t>Public Hospital: </a:t>
                      </a:r>
                    </a:p>
                    <a:p>
                      <a:r>
                        <a:rPr lang="en-GB" sz="2400" dirty="0"/>
                        <a:t>Da Nang</a:t>
                      </a:r>
                    </a:p>
                  </a:txBody>
                  <a:tcPr/>
                </a:tc>
                <a:tc>
                  <a:txBody>
                    <a:bodyPr/>
                    <a:lstStyle/>
                    <a:p>
                      <a:r>
                        <a:rPr lang="en-GB" sz="2400" dirty="0"/>
                        <a:t>Private Hospital: </a:t>
                      </a:r>
                    </a:p>
                    <a:p>
                      <a:r>
                        <a:rPr lang="en-GB" sz="2400" dirty="0"/>
                        <a:t>Da Nang</a:t>
                      </a:r>
                    </a:p>
                  </a:txBody>
                  <a:tcPr/>
                </a:tc>
                <a:tc>
                  <a:txBody>
                    <a:bodyPr/>
                    <a:lstStyle/>
                    <a:p>
                      <a:r>
                        <a:rPr lang="en-GB" sz="2400" dirty="0"/>
                        <a:t>Private Hospital:</a:t>
                      </a:r>
                    </a:p>
                    <a:p>
                      <a:r>
                        <a:rPr lang="en-GB" sz="2400" dirty="0"/>
                        <a:t>Dong </a:t>
                      </a:r>
                      <a:r>
                        <a:rPr lang="en-GB" sz="2400" dirty="0" err="1"/>
                        <a:t>Thap</a:t>
                      </a:r>
                      <a:endParaRPr lang="en-GB" sz="2400" dirty="0"/>
                    </a:p>
                  </a:txBody>
                  <a:tcPr/>
                </a:tc>
                <a:tc>
                  <a:txBody>
                    <a:bodyPr/>
                    <a:lstStyle/>
                    <a:p>
                      <a:r>
                        <a:rPr lang="en-GB" sz="2400" dirty="0"/>
                        <a:t>Private Hospital:</a:t>
                      </a:r>
                    </a:p>
                    <a:p>
                      <a:r>
                        <a:rPr lang="en-GB" sz="2400" dirty="0" err="1"/>
                        <a:t>Nha</a:t>
                      </a:r>
                      <a:r>
                        <a:rPr lang="en-GB" sz="2400" dirty="0"/>
                        <a:t> Trang</a:t>
                      </a:r>
                    </a:p>
                  </a:txBody>
                  <a:tcPr/>
                </a:tc>
                <a:tc>
                  <a:txBody>
                    <a:bodyPr/>
                    <a:lstStyle/>
                    <a:p>
                      <a:r>
                        <a:rPr lang="en-GB" sz="2400" dirty="0"/>
                        <a:t>Total</a:t>
                      </a:r>
                    </a:p>
                    <a:p>
                      <a:r>
                        <a:rPr lang="en-GB" sz="1600" dirty="0"/>
                        <a:t>(N, or % where specified)</a:t>
                      </a:r>
                    </a:p>
                  </a:txBody>
                  <a:tcPr/>
                </a:tc>
                <a:extLst>
                  <a:ext uri="{0D108BD9-81ED-4DB2-BD59-A6C34878D82A}">
                    <a16:rowId xmlns:a16="http://schemas.microsoft.com/office/drawing/2014/main" val="1778699370"/>
                  </a:ext>
                </a:extLst>
              </a:tr>
              <a:tr h="666892">
                <a:tc>
                  <a:txBody>
                    <a:bodyPr/>
                    <a:lstStyle/>
                    <a:p>
                      <a:r>
                        <a:rPr lang="en-GB" sz="2400" dirty="0"/>
                        <a:t>Neonatal beds*</a:t>
                      </a:r>
                    </a:p>
                  </a:txBody>
                  <a:tcPr/>
                </a:tc>
                <a:tc>
                  <a:txBody>
                    <a:bodyPr/>
                    <a:lstStyle/>
                    <a:p>
                      <a:r>
                        <a:rPr lang="en-GB" sz="2400" dirty="0"/>
                        <a:t>279</a:t>
                      </a:r>
                    </a:p>
                  </a:txBody>
                  <a:tcPr/>
                </a:tc>
                <a:tc>
                  <a:txBody>
                    <a:bodyPr/>
                    <a:lstStyle/>
                    <a:p>
                      <a:r>
                        <a:rPr lang="en-GB" sz="2400" dirty="0"/>
                        <a:t>25</a:t>
                      </a:r>
                    </a:p>
                  </a:txBody>
                  <a:tcPr/>
                </a:tc>
                <a:tc>
                  <a:txBody>
                    <a:bodyPr/>
                    <a:lstStyle/>
                    <a:p>
                      <a:r>
                        <a:rPr lang="en-GB" sz="2400" dirty="0"/>
                        <a:t>40</a:t>
                      </a:r>
                    </a:p>
                  </a:txBody>
                  <a:tcPr/>
                </a:tc>
                <a:tc>
                  <a:txBody>
                    <a:bodyPr/>
                    <a:lstStyle/>
                    <a:p>
                      <a:r>
                        <a:rPr lang="en-GB" sz="2400" dirty="0"/>
                        <a:t>46</a:t>
                      </a:r>
                    </a:p>
                  </a:txBody>
                  <a:tcPr/>
                </a:tc>
                <a:tc>
                  <a:txBody>
                    <a:bodyPr/>
                    <a:lstStyle/>
                    <a:p>
                      <a:r>
                        <a:rPr lang="en-GB" sz="2400" dirty="0"/>
                        <a:t>390</a:t>
                      </a:r>
                    </a:p>
                  </a:txBody>
                  <a:tcPr/>
                </a:tc>
                <a:extLst>
                  <a:ext uri="{0D108BD9-81ED-4DB2-BD59-A6C34878D82A}">
                    <a16:rowId xmlns:a16="http://schemas.microsoft.com/office/drawing/2014/main" val="1736451365"/>
                  </a:ext>
                </a:extLst>
              </a:tr>
              <a:tr h="666892">
                <a:tc>
                  <a:txBody>
                    <a:bodyPr/>
                    <a:lstStyle/>
                    <a:p>
                      <a:r>
                        <a:rPr lang="en-GB" sz="2400" dirty="0"/>
                        <a:t>Deliveries each year</a:t>
                      </a:r>
                    </a:p>
                  </a:txBody>
                  <a:tcPr/>
                </a:tc>
                <a:tc>
                  <a:txBody>
                    <a:bodyPr/>
                    <a:lstStyle/>
                    <a:p>
                      <a:r>
                        <a:rPr lang="en-GB" sz="2400" dirty="0"/>
                        <a:t>10,159</a:t>
                      </a:r>
                    </a:p>
                  </a:txBody>
                  <a:tcPr/>
                </a:tc>
                <a:tc>
                  <a:txBody>
                    <a:bodyPr/>
                    <a:lstStyle/>
                    <a:p>
                      <a:r>
                        <a:rPr lang="en-GB" sz="2400" dirty="0"/>
                        <a:t>492</a:t>
                      </a:r>
                    </a:p>
                  </a:txBody>
                  <a:tcPr/>
                </a:tc>
                <a:tc>
                  <a:txBody>
                    <a:bodyPr/>
                    <a:lstStyle/>
                    <a:p>
                      <a:r>
                        <a:rPr lang="en-GB" sz="2400" dirty="0"/>
                        <a:t>1,308</a:t>
                      </a:r>
                    </a:p>
                  </a:txBody>
                  <a:tcPr/>
                </a:tc>
                <a:tc>
                  <a:txBody>
                    <a:bodyPr/>
                    <a:lstStyle/>
                    <a:p>
                      <a:r>
                        <a:rPr lang="en-GB" sz="2400" dirty="0"/>
                        <a:t>1,339</a:t>
                      </a:r>
                    </a:p>
                  </a:txBody>
                  <a:tcPr/>
                </a:tc>
                <a:tc>
                  <a:txBody>
                    <a:bodyPr/>
                    <a:lstStyle/>
                    <a:p>
                      <a:r>
                        <a:rPr lang="en-GB" sz="2400" dirty="0"/>
                        <a:t>13,298</a:t>
                      </a:r>
                    </a:p>
                  </a:txBody>
                  <a:tcPr/>
                </a:tc>
                <a:extLst>
                  <a:ext uri="{0D108BD9-81ED-4DB2-BD59-A6C34878D82A}">
                    <a16:rowId xmlns:a16="http://schemas.microsoft.com/office/drawing/2014/main" val="1914321703"/>
                  </a:ext>
                </a:extLst>
              </a:tr>
              <a:tr h="820745">
                <a:tc>
                  <a:txBody>
                    <a:bodyPr/>
                    <a:lstStyle/>
                    <a:p>
                      <a:r>
                        <a:rPr lang="en-GB" sz="2400" dirty="0"/>
                        <a:t>Paediatricians/</a:t>
                      </a:r>
                    </a:p>
                    <a:p>
                      <a:r>
                        <a:rPr lang="en-GB" sz="2400" dirty="0"/>
                        <a:t>Neonatologists</a:t>
                      </a:r>
                    </a:p>
                  </a:txBody>
                  <a:tcPr/>
                </a:tc>
                <a:tc>
                  <a:txBody>
                    <a:bodyPr/>
                    <a:lstStyle/>
                    <a:p>
                      <a:r>
                        <a:rPr lang="en-GB" sz="2400" dirty="0"/>
                        <a:t>14</a:t>
                      </a:r>
                    </a:p>
                  </a:txBody>
                  <a:tcPr/>
                </a:tc>
                <a:tc>
                  <a:txBody>
                    <a:bodyPr/>
                    <a:lstStyle/>
                    <a:p>
                      <a:r>
                        <a:rPr lang="en-GB" sz="2400" dirty="0"/>
                        <a:t>1</a:t>
                      </a:r>
                    </a:p>
                  </a:txBody>
                  <a:tcPr/>
                </a:tc>
                <a:tc>
                  <a:txBody>
                    <a:bodyPr/>
                    <a:lstStyle/>
                    <a:p>
                      <a:r>
                        <a:rPr lang="en-GB" sz="2400" dirty="0"/>
                        <a:t>0</a:t>
                      </a:r>
                    </a:p>
                  </a:txBody>
                  <a:tcPr/>
                </a:tc>
                <a:tc>
                  <a:txBody>
                    <a:bodyPr/>
                    <a:lstStyle/>
                    <a:p>
                      <a:r>
                        <a:rPr lang="en-GB" sz="2400" dirty="0"/>
                        <a:t>4</a:t>
                      </a:r>
                    </a:p>
                  </a:txBody>
                  <a:tcPr/>
                </a:tc>
                <a:tc>
                  <a:txBody>
                    <a:bodyPr/>
                    <a:lstStyle/>
                    <a:p>
                      <a:r>
                        <a:rPr lang="en-GB" sz="2400" dirty="0"/>
                        <a:t>19</a:t>
                      </a:r>
                    </a:p>
                  </a:txBody>
                  <a:tcPr/>
                </a:tc>
                <a:extLst>
                  <a:ext uri="{0D108BD9-81ED-4DB2-BD59-A6C34878D82A}">
                    <a16:rowId xmlns:a16="http://schemas.microsoft.com/office/drawing/2014/main" val="954390465"/>
                  </a:ext>
                </a:extLst>
              </a:tr>
              <a:tr h="666892">
                <a:tc>
                  <a:txBody>
                    <a:bodyPr/>
                    <a:lstStyle/>
                    <a:p>
                      <a:r>
                        <a:rPr lang="en-GB" sz="2400" dirty="0"/>
                        <a:t>Blood cultures analysed</a:t>
                      </a:r>
                    </a:p>
                  </a:txBody>
                  <a:tcPr/>
                </a:tc>
                <a:tc>
                  <a:txBody>
                    <a:bodyPr/>
                    <a:lstStyle/>
                    <a:p>
                      <a:r>
                        <a:rPr lang="en-GB" sz="2400" dirty="0"/>
                        <a:t>3,004</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5</a:t>
                      </a:r>
                    </a:p>
                  </a:txBody>
                  <a:tcPr/>
                </a:tc>
                <a:tc>
                  <a:txBody>
                    <a:bodyPr/>
                    <a:lstStyle/>
                    <a:p>
                      <a:r>
                        <a:rPr lang="en-GB" sz="2400" dirty="0"/>
                        <a:t>3,009</a:t>
                      </a:r>
                    </a:p>
                  </a:txBody>
                  <a:tcPr/>
                </a:tc>
                <a:extLst>
                  <a:ext uri="{0D108BD9-81ED-4DB2-BD59-A6C34878D82A}">
                    <a16:rowId xmlns:a16="http://schemas.microsoft.com/office/drawing/2014/main" val="477845661"/>
                  </a:ext>
                </a:extLst>
              </a:tr>
              <a:tr h="820745">
                <a:tc>
                  <a:txBody>
                    <a:bodyPr/>
                    <a:lstStyle/>
                    <a:p>
                      <a:r>
                        <a:rPr lang="en-GB" sz="2400" dirty="0"/>
                        <a:t>Routine pre-treatment blood cultures collected?</a:t>
                      </a:r>
                    </a:p>
                  </a:txBody>
                  <a:tcPr/>
                </a:tc>
                <a:tc>
                  <a:txBody>
                    <a:bodyPr/>
                    <a:lstStyle/>
                    <a:p>
                      <a:r>
                        <a:rPr lang="en-GB" sz="2400" dirty="0"/>
                        <a:t>Yes</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a:t>
                      </a:r>
                    </a:p>
                  </a:txBody>
                  <a:tcPr/>
                </a:tc>
                <a:extLst>
                  <a:ext uri="{0D108BD9-81ED-4DB2-BD59-A6C34878D82A}">
                    <a16:rowId xmlns:a16="http://schemas.microsoft.com/office/drawing/2014/main" val="555641808"/>
                  </a:ext>
                </a:extLst>
              </a:tr>
              <a:tr h="820745">
                <a:tc>
                  <a:txBody>
                    <a:bodyPr/>
                    <a:lstStyle/>
                    <a:p>
                      <a:r>
                        <a:rPr lang="en-GB" sz="2400" dirty="0"/>
                        <a:t>Positive blood cultures, contaminants excluded</a:t>
                      </a:r>
                    </a:p>
                  </a:txBody>
                  <a:tcPr/>
                </a:tc>
                <a:tc>
                  <a:txBody>
                    <a:bodyPr/>
                    <a:lstStyle/>
                    <a:p>
                      <a:r>
                        <a:rPr lang="en-GB" sz="2400" dirty="0"/>
                        <a:t>255</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tc>
                  <a:txBody>
                    <a:bodyPr/>
                    <a:lstStyle/>
                    <a:p>
                      <a:r>
                        <a:rPr lang="en-GB" sz="2400" dirty="0"/>
                        <a:t>255</a:t>
                      </a:r>
                    </a:p>
                  </a:txBody>
                  <a:tcPr/>
                </a:tc>
                <a:extLst>
                  <a:ext uri="{0D108BD9-81ED-4DB2-BD59-A6C34878D82A}">
                    <a16:rowId xmlns:a16="http://schemas.microsoft.com/office/drawing/2014/main" val="237132737"/>
                  </a:ext>
                </a:extLst>
              </a:tr>
              <a:tr h="820745">
                <a:tc>
                  <a:txBody>
                    <a:bodyPr/>
                    <a:lstStyle/>
                    <a:p>
                      <a:r>
                        <a:rPr lang="en-GB" sz="2400" dirty="0"/>
                        <a:t>Gram-positive bacteria causative of neonatal sepsis</a:t>
                      </a:r>
                    </a:p>
                  </a:txBody>
                  <a:tcPr/>
                </a:tc>
                <a:tc>
                  <a:txBody>
                    <a:bodyPr/>
                    <a:lstStyle/>
                    <a:p>
                      <a:r>
                        <a:rPr lang="en-GB" sz="2400" dirty="0"/>
                        <a:t>65</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tc>
                  <a:txBody>
                    <a:bodyPr/>
                    <a:lstStyle/>
                    <a:p>
                      <a:r>
                        <a:rPr lang="en-GB" sz="2400" dirty="0"/>
                        <a:t>65</a:t>
                      </a:r>
                    </a:p>
                  </a:txBody>
                  <a:tcPr/>
                </a:tc>
                <a:extLst>
                  <a:ext uri="{0D108BD9-81ED-4DB2-BD59-A6C34878D82A}">
                    <a16:rowId xmlns:a16="http://schemas.microsoft.com/office/drawing/2014/main" val="1428702951"/>
                  </a:ext>
                </a:extLst>
              </a:tr>
              <a:tr h="820745">
                <a:tc>
                  <a:txBody>
                    <a:bodyPr/>
                    <a:lstStyle/>
                    <a:p>
                      <a:r>
                        <a:rPr lang="en-GB" sz="2400" dirty="0"/>
                        <a:t>Gram-negative bacteria causative of neonatal sepsis</a:t>
                      </a:r>
                    </a:p>
                  </a:txBody>
                  <a:tcPr/>
                </a:tc>
                <a:tc>
                  <a:txBody>
                    <a:bodyPr/>
                    <a:lstStyle/>
                    <a:p>
                      <a:r>
                        <a:rPr lang="en-GB" sz="2400" dirty="0"/>
                        <a:t>75</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tc>
                  <a:txBody>
                    <a:bodyPr/>
                    <a:lstStyle/>
                    <a:p>
                      <a:r>
                        <a:rPr lang="en-GB" sz="2400" dirty="0"/>
                        <a:t>75</a:t>
                      </a:r>
                    </a:p>
                  </a:txBody>
                  <a:tcPr/>
                </a:tc>
                <a:extLst>
                  <a:ext uri="{0D108BD9-81ED-4DB2-BD59-A6C34878D82A}">
                    <a16:rowId xmlns:a16="http://schemas.microsoft.com/office/drawing/2014/main" val="392485089"/>
                  </a:ext>
                </a:extLst>
              </a:tr>
              <a:tr h="1185520">
                <a:tc>
                  <a:txBody>
                    <a:bodyPr/>
                    <a:lstStyle/>
                    <a:p>
                      <a:r>
                        <a:rPr lang="en-GB" sz="2400" dirty="0"/>
                        <a:t>Bacterial isolates with antimicrobial susceptibility data available</a:t>
                      </a:r>
                    </a:p>
                  </a:txBody>
                  <a:tcPr/>
                </a:tc>
                <a:tc>
                  <a:txBody>
                    <a:bodyPr/>
                    <a:lstStyle/>
                    <a:p>
                      <a:r>
                        <a:rPr lang="en-GB" sz="2400" dirty="0"/>
                        <a:t>45</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tc>
                  <a:txBody>
                    <a:bodyPr/>
                    <a:lstStyle/>
                    <a:p>
                      <a:r>
                        <a:rPr lang="en-GB" sz="2400" dirty="0"/>
                        <a:t>45</a:t>
                      </a:r>
                    </a:p>
                  </a:txBody>
                  <a:tcPr/>
                </a:tc>
                <a:extLst>
                  <a:ext uri="{0D108BD9-81ED-4DB2-BD59-A6C34878D82A}">
                    <a16:rowId xmlns:a16="http://schemas.microsoft.com/office/drawing/2014/main" val="3350923450"/>
                  </a:ext>
                </a:extLst>
              </a:tr>
              <a:tr h="1185520">
                <a:tc>
                  <a:txBody>
                    <a:bodyPr/>
                    <a:lstStyle/>
                    <a:p>
                      <a:r>
                        <a:rPr lang="en-GB" sz="2400" dirty="0"/>
                        <a:t>Fungal pathogens causative of neonatal sepsis (all </a:t>
                      </a:r>
                      <a:r>
                        <a:rPr lang="en-GB" sz="2400" i="1" dirty="0"/>
                        <a:t>Candida </a:t>
                      </a:r>
                      <a:r>
                        <a:rPr lang="en-GB" sz="2400" i="0" dirty="0"/>
                        <a:t>spp.)</a:t>
                      </a:r>
                      <a:endParaRPr lang="en-GB" sz="2400" dirty="0"/>
                    </a:p>
                  </a:txBody>
                  <a:tcPr/>
                </a:tc>
                <a:tc>
                  <a:txBody>
                    <a:bodyPr/>
                    <a:lstStyle/>
                    <a:p>
                      <a:r>
                        <a:rPr lang="en-GB" sz="2400" dirty="0"/>
                        <a:t>29</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tc>
                  <a:txBody>
                    <a:bodyPr/>
                    <a:lstStyle/>
                    <a:p>
                      <a:r>
                        <a:rPr lang="en-GB" sz="2400" dirty="0"/>
                        <a:t>29</a:t>
                      </a:r>
                    </a:p>
                  </a:txBody>
                  <a:tcPr/>
                </a:tc>
                <a:extLst>
                  <a:ext uri="{0D108BD9-81ED-4DB2-BD59-A6C34878D82A}">
                    <a16:rowId xmlns:a16="http://schemas.microsoft.com/office/drawing/2014/main" val="2988338318"/>
                  </a:ext>
                </a:extLst>
              </a:tr>
              <a:tr h="1185520">
                <a:tc>
                  <a:txBody>
                    <a:bodyPr/>
                    <a:lstStyle/>
                    <a:p>
                      <a:r>
                        <a:rPr lang="en-GB" sz="2400" dirty="0"/>
                        <a:t>ESBL-producing Enterobacterales causative of neonatal sepsis</a:t>
                      </a:r>
                    </a:p>
                  </a:txBody>
                  <a:tcPr/>
                </a:tc>
                <a:tc>
                  <a:txBody>
                    <a:bodyPr/>
                    <a:lstStyle/>
                    <a:p>
                      <a:r>
                        <a:rPr lang="en-GB" sz="2400" dirty="0"/>
                        <a:t>9/25 (36%)</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36%</a:t>
                      </a:r>
                    </a:p>
                  </a:txBody>
                  <a:tcPr/>
                </a:tc>
                <a:extLst>
                  <a:ext uri="{0D108BD9-81ED-4DB2-BD59-A6C34878D82A}">
                    <a16:rowId xmlns:a16="http://schemas.microsoft.com/office/drawing/2014/main" val="2028100235"/>
                  </a:ext>
                </a:extLst>
              </a:tr>
              <a:tr h="1185520">
                <a:tc>
                  <a:txBody>
                    <a:bodyPr/>
                    <a:lstStyle/>
                    <a:p>
                      <a:r>
                        <a:rPr lang="en-GB" sz="2400" dirty="0"/>
                        <a:t>Carbapenem-resistant Enterobacterales causative of neonatal sepsis</a:t>
                      </a:r>
                    </a:p>
                  </a:txBody>
                  <a:tcPr/>
                </a:tc>
                <a:tc>
                  <a:txBody>
                    <a:bodyPr/>
                    <a:lstStyle/>
                    <a:p>
                      <a:r>
                        <a:rPr lang="en-GB" sz="2400" dirty="0"/>
                        <a:t>0/25 (0%)</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extLst>
                  <a:ext uri="{0D108BD9-81ED-4DB2-BD59-A6C34878D82A}">
                    <a16:rowId xmlns:a16="http://schemas.microsoft.com/office/drawing/2014/main" val="4270834377"/>
                  </a:ext>
                </a:extLst>
              </a:tr>
              <a:tr h="1185520">
                <a:tc>
                  <a:txBody>
                    <a:bodyPr/>
                    <a:lstStyle/>
                    <a:p>
                      <a:r>
                        <a:rPr lang="en-GB" sz="2400" dirty="0"/>
                        <a:t>Methicillin-resistant </a:t>
                      </a:r>
                      <a:r>
                        <a:rPr lang="en-GB" sz="2400" i="1" dirty="0"/>
                        <a:t>Staphylococcus aureus </a:t>
                      </a:r>
                      <a:r>
                        <a:rPr lang="en-GB" sz="2400" i="0" dirty="0"/>
                        <a:t>isolates, of those tested</a:t>
                      </a:r>
                      <a:endParaRPr lang="en-GB" sz="2400" dirty="0"/>
                    </a:p>
                  </a:txBody>
                  <a:tcPr/>
                </a:tc>
                <a:tc>
                  <a:txBody>
                    <a:bodyPr/>
                    <a:lstStyle/>
                    <a:p>
                      <a:r>
                        <a:rPr lang="en-GB" sz="2400" dirty="0"/>
                        <a:t>6/7 (86%)</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86%</a:t>
                      </a:r>
                    </a:p>
                  </a:txBody>
                  <a:tcPr/>
                </a:tc>
                <a:extLst>
                  <a:ext uri="{0D108BD9-81ED-4DB2-BD59-A6C34878D82A}">
                    <a16:rowId xmlns:a16="http://schemas.microsoft.com/office/drawing/2014/main" val="2494212915"/>
                  </a:ext>
                </a:extLst>
              </a:tr>
              <a:tr h="820745">
                <a:tc>
                  <a:txBody>
                    <a:bodyPr/>
                    <a:lstStyle/>
                    <a:p>
                      <a:r>
                        <a:rPr lang="en-GB" sz="2400" dirty="0"/>
                        <a:t>Fluconazole-resistant </a:t>
                      </a:r>
                      <a:r>
                        <a:rPr lang="en-GB" sz="2400" i="1" dirty="0"/>
                        <a:t>Candida </a:t>
                      </a:r>
                      <a:r>
                        <a:rPr lang="en-GB" sz="2400" i="0" dirty="0"/>
                        <a:t>spp., of those tested</a:t>
                      </a:r>
                      <a:endParaRPr lang="en-GB" sz="2400" dirty="0"/>
                    </a:p>
                  </a:txBody>
                  <a:tcPr/>
                </a:tc>
                <a:tc>
                  <a:txBody>
                    <a:bodyPr/>
                    <a:lstStyle/>
                    <a:p>
                      <a:r>
                        <a:rPr lang="en-GB" sz="2400" dirty="0"/>
                        <a:t>0/8 (0%)</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n/a</a:t>
                      </a:r>
                    </a:p>
                  </a:txBody>
                  <a:tcPr/>
                </a:tc>
                <a:tc>
                  <a:txBody>
                    <a:bodyPr/>
                    <a:lstStyle/>
                    <a:p>
                      <a:r>
                        <a:rPr lang="en-GB" sz="2400" dirty="0"/>
                        <a:t>0%</a:t>
                      </a:r>
                    </a:p>
                  </a:txBody>
                  <a:tcPr/>
                </a:tc>
                <a:extLst>
                  <a:ext uri="{0D108BD9-81ED-4DB2-BD59-A6C34878D82A}">
                    <a16:rowId xmlns:a16="http://schemas.microsoft.com/office/drawing/2014/main" val="3292447572"/>
                  </a:ext>
                </a:extLst>
              </a:tr>
              <a:tr h="1370326">
                <a:tc>
                  <a:txBody>
                    <a:bodyPr/>
                    <a:lstStyle/>
                    <a:p>
                      <a:r>
                        <a:rPr lang="en-GB" sz="2400" dirty="0"/>
                        <a:t>Empirical early-onset neonatal sepsis (EOS) </a:t>
                      </a:r>
                    </a:p>
                    <a:p>
                      <a:r>
                        <a:rPr lang="en-GB" sz="2400" dirty="0"/>
                        <a:t>antibiotic guidelines</a:t>
                      </a:r>
                    </a:p>
                  </a:txBody>
                  <a:tcPr/>
                </a:tc>
                <a:tc>
                  <a:txBody>
                    <a:bodyPr/>
                    <a:lstStyle/>
                    <a:p>
                      <a:r>
                        <a:rPr lang="en-GB" sz="2000" dirty="0"/>
                        <a:t>Ampicillin and gentamicin</a:t>
                      </a:r>
                    </a:p>
                  </a:txBody>
                  <a:tcPr/>
                </a:tc>
                <a:tc>
                  <a:txBody>
                    <a:bodyPr/>
                    <a:lstStyle/>
                    <a:p>
                      <a:r>
                        <a:rPr lang="en-GB" sz="2000" dirty="0"/>
                        <a:t>Ampicillin and gentamicin</a:t>
                      </a:r>
                    </a:p>
                  </a:txBody>
                  <a:tcPr/>
                </a:tc>
                <a:tc>
                  <a:txBody>
                    <a:bodyPr/>
                    <a:lstStyle/>
                    <a:p>
                      <a:r>
                        <a:rPr lang="en-GB" sz="2000" dirty="0"/>
                        <a:t>Ampicillin and amikacin</a:t>
                      </a:r>
                    </a:p>
                    <a:p>
                      <a:r>
                        <a:rPr lang="en-GB" sz="2000" dirty="0"/>
                        <a:t>or</a:t>
                      </a:r>
                    </a:p>
                    <a:p>
                      <a:r>
                        <a:rPr lang="en-GB" sz="2000" dirty="0"/>
                        <a:t>Cefotaxime</a:t>
                      </a:r>
                    </a:p>
                  </a:txBody>
                  <a:tcPr/>
                </a:tc>
                <a:tc>
                  <a:txBody>
                    <a:bodyPr/>
                    <a:lstStyle/>
                    <a:p>
                      <a:r>
                        <a:rPr lang="en-GB" sz="2000" dirty="0"/>
                        <a:t>Ampicillin and gentamicin</a:t>
                      </a:r>
                    </a:p>
                  </a:txBody>
                  <a:tcPr/>
                </a:tc>
                <a:tc>
                  <a:txBody>
                    <a:bodyPr/>
                    <a:lstStyle/>
                    <a:p>
                      <a:r>
                        <a:rPr lang="en-GB" sz="2000" dirty="0"/>
                        <a:t>-</a:t>
                      </a:r>
                    </a:p>
                  </a:txBody>
                  <a:tcPr/>
                </a:tc>
                <a:extLst>
                  <a:ext uri="{0D108BD9-81ED-4DB2-BD59-A6C34878D82A}">
                    <a16:rowId xmlns:a16="http://schemas.microsoft.com/office/drawing/2014/main" val="3971048979"/>
                  </a:ext>
                </a:extLst>
              </a:tr>
              <a:tr h="1185520">
                <a:tc>
                  <a:txBody>
                    <a:bodyPr/>
                    <a:lstStyle/>
                    <a:p>
                      <a:r>
                        <a:rPr lang="en-GB" sz="2400" dirty="0"/>
                        <a:t>Empirical late-onset neonatal sepsis (LOS) </a:t>
                      </a:r>
                    </a:p>
                    <a:p>
                      <a:r>
                        <a:rPr lang="en-GB" sz="2400" dirty="0"/>
                        <a:t>antibiotic guidelines </a:t>
                      </a:r>
                    </a:p>
                  </a:txBody>
                  <a:tcPr/>
                </a:tc>
                <a:tc>
                  <a:txBody>
                    <a:bodyPr/>
                    <a:lstStyle/>
                    <a:p>
                      <a:r>
                        <a:rPr lang="en-GB" sz="2000" dirty="0"/>
                        <a:t>Ticarcillin and amikacin</a:t>
                      </a:r>
                    </a:p>
                  </a:txBody>
                  <a:tcPr/>
                </a:tc>
                <a:tc>
                  <a:txBody>
                    <a:bodyPr/>
                    <a:lstStyle/>
                    <a:p>
                      <a:r>
                        <a:rPr lang="en-GB" sz="2000" dirty="0"/>
                        <a:t>Cefotaxime and gentamicin</a:t>
                      </a:r>
                    </a:p>
                  </a:txBody>
                  <a:tcPr/>
                </a:tc>
                <a:tc>
                  <a:txBody>
                    <a:bodyPr/>
                    <a:lstStyle/>
                    <a:p>
                      <a:r>
                        <a:rPr lang="en-GB" sz="2000" dirty="0"/>
                        <a:t>Ampicillin and cefotaxime</a:t>
                      </a:r>
                    </a:p>
                  </a:txBody>
                  <a:tcPr/>
                </a:tc>
                <a:tc>
                  <a:txBody>
                    <a:bodyPr/>
                    <a:lstStyle/>
                    <a:p>
                      <a:r>
                        <a:rPr lang="en-GB" sz="2000" dirty="0"/>
                        <a:t>Ampicillin and gentamicin</a:t>
                      </a:r>
                    </a:p>
                  </a:txBody>
                  <a:tcPr/>
                </a:tc>
                <a:tc>
                  <a:txBody>
                    <a:bodyPr/>
                    <a:lstStyle/>
                    <a:p>
                      <a:r>
                        <a:rPr lang="en-GB" sz="2000" dirty="0"/>
                        <a:t>-</a:t>
                      </a:r>
                    </a:p>
                  </a:txBody>
                  <a:tcPr/>
                </a:tc>
                <a:extLst>
                  <a:ext uri="{0D108BD9-81ED-4DB2-BD59-A6C34878D82A}">
                    <a16:rowId xmlns:a16="http://schemas.microsoft.com/office/drawing/2014/main" val="4141107141"/>
                  </a:ext>
                </a:extLst>
              </a:tr>
              <a:tr h="1307112">
                <a:tc>
                  <a:txBody>
                    <a:bodyPr/>
                    <a:lstStyle/>
                    <a:p>
                      <a:r>
                        <a:rPr lang="en-GB" sz="2400" dirty="0"/>
                        <a:t>Empirical neonatal meningitis </a:t>
                      </a:r>
                    </a:p>
                    <a:p>
                      <a:r>
                        <a:rPr lang="en-GB" sz="2400" dirty="0"/>
                        <a:t>antibiotic guidelines</a:t>
                      </a:r>
                    </a:p>
                  </a:txBody>
                  <a:tcPr/>
                </a:tc>
                <a:tc>
                  <a:txBody>
                    <a:bodyPr/>
                    <a:lstStyle/>
                    <a:p>
                      <a:r>
                        <a:rPr lang="en-GB" sz="2000" dirty="0"/>
                        <a:t>Ampicillin, gentamicin and cefotaxime</a:t>
                      </a:r>
                    </a:p>
                  </a:txBody>
                  <a:tcPr/>
                </a:tc>
                <a:tc>
                  <a:txBody>
                    <a:bodyPr/>
                    <a:lstStyle/>
                    <a:p>
                      <a:r>
                        <a:rPr lang="en-GB" sz="2000" dirty="0"/>
                        <a:t>Cefotaxime and gentamicin</a:t>
                      </a:r>
                    </a:p>
                  </a:txBody>
                  <a:tcPr/>
                </a:tc>
                <a:tc>
                  <a:txBody>
                    <a:bodyPr/>
                    <a:lstStyle/>
                    <a:p>
                      <a:r>
                        <a:rPr lang="en-GB" sz="2000" dirty="0"/>
                        <a:t>Ampicillin, amikacin and cefotaxime</a:t>
                      </a:r>
                    </a:p>
                  </a:txBody>
                  <a:tcPr/>
                </a:tc>
                <a:tc>
                  <a:txBody>
                    <a:bodyPr/>
                    <a:lstStyle/>
                    <a:p>
                      <a:r>
                        <a:rPr lang="en-GB" sz="2000" dirty="0"/>
                        <a:t>Cefotaxime</a:t>
                      </a:r>
                    </a:p>
                  </a:txBody>
                  <a:tcPr/>
                </a:tc>
                <a:tc>
                  <a:txBody>
                    <a:bodyPr/>
                    <a:lstStyle/>
                    <a:p>
                      <a:r>
                        <a:rPr lang="en-GB" sz="2000" dirty="0"/>
                        <a:t>-</a:t>
                      </a:r>
                    </a:p>
                  </a:txBody>
                  <a:tcPr/>
                </a:tc>
                <a:extLst>
                  <a:ext uri="{0D108BD9-81ED-4DB2-BD59-A6C34878D82A}">
                    <a16:rowId xmlns:a16="http://schemas.microsoft.com/office/drawing/2014/main" val="428770855"/>
                  </a:ext>
                </a:extLst>
              </a:tr>
              <a:tr h="1185520">
                <a:tc>
                  <a:txBody>
                    <a:bodyPr/>
                    <a:lstStyle/>
                    <a:p>
                      <a:r>
                        <a:rPr lang="en-GB" sz="2400" dirty="0"/>
                        <a:t>Routine use of prophylactic anti-fungal therapy for high-risk neonates?</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a:t>
                      </a:r>
                    </a:p>
                  </a:txBody>
                  <a:tcPr/>
                </a:tc>
                <a:extLst>
                  <a:ext uri="{0D108BD9-81ED-4DB2-BD59-A6C34878D82A}">
                    <a16:rowId xmlns:a16="http://schemas.microsoft.com/office/drawing/2014/main" val="5409788"/>
                  </a:ext>
                </a:extLst>
              </a:tr>
              <a:tr h="1550296">
                <a:tc>
                  <a:txBody>
                    <a:bodyPr/>
                    <a:lstStyle/>
                    <a:p>
                      <a:r>
                        <a:rPr lang="en-GB" sz="2400" dirty="0"/>
                        <a:t>Antibiotic point prevalence prescribing (PPS) survey: Proportion of </a:t>
                      </a:r>
                      <a:r>
                        <a:rPr lang="en-GB" sz="2400" b="1" dirty="0"/>
                        <a:t>Access</a:t>
                      </a:r>
                      <a:r>
                        <a:rPr lang="en-GB" sz="2400" dirty="0"/>
                        <a:t> antibiotics prescribed</a:t>
                      </a:r>
                    </a:p>
                  </a:txBody>
                  <a:tcPr>
                    <a:solidFill>
                      <a:schemeClr val="accent6">
                        <a:lumMod val="20000"/>
                        <a:lumOff val="80000"/>
                      </a:schemeClr>
                    </a:solidFill>
                  </a:tcPr>
                </a:tc>
                <a:tc>
                  <a:txBody>
                    <a:bodyPr/>
                    <a:lstStyle/>
                    <a:p>
                      <a:r>
                        <a:rPr lang="en-GB" sz="2400" dirty="0"/>
                        <a:t>81%</a:t>
                      </a:r>
                    </a:p>
                  </a:txBody>
                  <a:tcPr>
                    <a:solidFill>
                      <a:schemeClr val="accent6">
                        <a:lumMod val="20000"/>
                        <a:lumOff val="80000"/>
                      </a:schemeClr>
                    </a:solidFill>
                  </a:tcPr>
                </a:tc>
                <a:tc>
                  <a:txBody>
                    <a:bodyPr/>
                    <a:lstStyle/>
                    <a:p>
                      <a:r>
                        <a:rPr lang="en-GB" sz="2400" dirty="0"/>
                        <a:t>86%</a:t>
                      </a:r>
                    </a:p>
                  </a:txBody>
                  <a:tcPr>
                    <a:solidFill>
                      <a:schemeClr val="accent6">
                        <a:lumMod val="20000"/>
                        <a:lumOff val="80000"/>
                      </a:schemeClr>
                    </a:solidFill>
                  </a:tcPr>
                </a:tc>
                <a:tc>
                  <a:txBody>
                    <a:bodyPr/>
                    <a:lstStyle/>
                    <a:p>
                      <a:r>
                        <a:rPr lang="en-GB" sz="2400" dirty="0"/>
                        <a:t>60%</a:t>
                      </a:r>
                    </a:p>
                  </a:txBody>
                  <a:tcPr>
                    <a:solidFill>
                      <a:schemeClr val="accent6">
                        <a:lumMod val="20000"/>
                        <a:lumOff val="80000"/>
                      </a:schemeClr>
                    </a:solidFill>
                  </a:tcPr>
                </a:tc>
                <a:tc>
                  <a:txBody>
                    <a:bodyPr/>
                    <a:lstStyle/>
                    <a:p>
                      <a:r>
                        <a:rPr lang="en-GB" sz="2400" dirty="0"/>
                        <a:t>100%</a:t>
                      </a:r>
                    </a:p>
                  </a:txBody>
                  <a:tcPr>
                    <a:solidFill>
                      <a:schemeClr val="accent6">
                        <a:lumMod val="20000"/>
                        <a:lumOff val="80000"/>
                      </a:schemeClr>
                    </a:solidFill>
                  </a:tcPr>
                </a:tc>
                <a:tc>
                  <a:txBody>
                    <a:bodyPr/>
                    <a:lstStyle/>
                    <a:p>
                      <a:r>
                        <a:rPr lang="en-GB" sz="2400" dirty="0"/>
                        <a:t>-</a:t>
                      </a:r>
                    </a:p>
                  </a:txBody>
                  <a:tcPr>
                    <a:solidFill>
                      <a:schemeClr val="accent6">
                        <a:lumMod val="20000"/>
                        <a:lumOff val="80000"/>
                      </a:schemeClr>
                    </a:solidFill>
                  </a:tcPr>
                </a:tc>
                <a:extLst>
                  <a:ext uri="{0D108BD9-81ED-4DB2-BD59-A6C34878D82A}">
                    <a16:rowId xmlns:a16="http://schemas.microsoft.com/office/drawing/2014/main" val="2928626520"/>
                  </a:ext>
                </a:extLst>
              </a:tr>
              <a:tr h="1550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Antibiotic point prevalence prescribing (PPS) survey: Proportion of </a:t>
                      </a:r>
                      <a:r>
                        <a:rPr lang="en-GB" sz="2400" b="1" dirty="0"/>
                        <a:t>Watch</a:t>
                      </a:r>
                      <a:r>
                        <a:rPr lang="en-GB" sz="2400" dirty="0"/>
                        <a:t> antibiotics prescribed</a:t>
                      </a:r>
                    </a:p>
                  </a:txBody>
                  <a:tcPr>
                    <a:solidFill>
                      <a:schemeClr val="accent4">
                        <a:lumMod val="20000"/>
                        <a:lumOff val="80000"/>
                      </a:schemeClr>
                    </a:solidFill>
                  </a:tcPr>
                </a:tc>
                <a:tc>
                  <a:txBody>
                    <a:bodyPr/>
                    <a:lstStyle/>
                    <a:p>
                      <a:r>
                        <a:rPr lang="en-GB" sz="2400" dirty="0"/>
                        <a:t>19%</a:t>
                      </a:r>
                    </a:p>
                  </a:txBody>
                  <a:tcPr>
                    <a:solidFill>
                      <a:schemeClr val="accent4">
                        <a:lumMod val="20000"/>
                        <a:lumOff val="80000"/>
                      </a:schemeClr>
                    </a:solidFill>
                  </a:tcPr>
                </a:tc>
                <a:tc>
                  <a:txBody>
                    <a:bodyPr/>
                    <a:lstStyle/>
                    <a:p>
                      <a:r>
                        <a:rPr lang="en-GB" sz="2400" dirty="0"/>
                        <a:t>14%</a:t>
                      </a:r>
                    </a:p>
                  </a:txBody>
                  <a:tcPr>
                    <a:solidFill>
                      <a:schemeClr val="accent4">
                        <a:lumMod val="20000"/>
                        <a:lumOff val="80000"/>
                      </a:schemeClr>
                    </a:solidFill>
                  </a:tcPr>
                </a:tc>
                <a:tc>
                  <a:txBody>
                    <a:bodyPr/>
                    <a:lstStyle/>
                    <a:p>
                      <a:r>
                        <a:rPr lang="en-GB" sz="2400" dirty="0"/>
                        <a:t>40%</a:t>
                      </a:r>
                    </a:p>
                  </a:txBody>
                  <a:tcPr>
                    <a:solidFill>
                      <a:schemeClr val="accent4">
                        <a:lumMod val="20000"/>
                        <a:lumOff val="80000"/>
                      </a:schemeClr>
                    </a:solidFill>
                  </a:tcPr>
                </a:tc>
                <a:tc>
                  <a:txBody>
                    <a:bodyPr/>
                    <a:lstStyle/>
                    <a:p>
                      <a:r>
                        <a:rPr lang="en-GB" sz="2400" dirty="0"/>
                        <a:t>0%</a:t>
                      </a:r>
                    </a:p>
                  </a:txBody>
                  <a:tcPr>
                    <a:solidFill>
                      <a:schemeClr val="accent4">
                        <a:lumMod val="20000"/>
                        <a:lumOff val="80000"/>
                      </a:schemeClr>
                    </a:solidFill>
                  </a:tcPr>
                </a:tc>
                <a:tc>
                  <a:txBody>
                    <a:bodyPr/>
                    <a:lstStyle/>
                    <a:p>
                      <a:r>
                        <a:rPr lang="en-GB" sz="2400" dirty="0"/>
                        <a:t>-</a:t>
                      </a:r>
                    </a:p>
                  </a:txBody>
                  <a:tcPr>
                    <a:solidFill>
                      <a:schemeClr val="accent4">
                        <a:lumMod val="20000"/>
                        <a:lumOff val="80000"/>
                      </a:schemeClr>
                    </a:solidFill>
                  </a:tcPr>
                </a:tc>
                <a:extLst>
                  <a:ext uri="{0D108BD9-81ED-4DB2-BD59-A6C34878D82A}">
                    <a16:rowId xmlns:a16="http://schemas.microsoft.com/office/drawing/2014/main" val="514561033"/>
                  </a:ext>
                </a:extLst>
              </a:tr>
              <a:tr h="1550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Antibiotic point prevalence prescribing (PPS) survey: Proportion of </a:t>
                      </a:r>
                      <a:r>
                        <a:rPr lang="en-GB" sz="2400" b="1" dirty="0"/>
                        <a:t>Reserve</a:t>
                      </a:r>
                      <a:r>
                        <a:rPr lang="en-GB" sz="2400" dirty="0"/>
                        <a:t> antibiotics prescribed</a:t>
                      </a:r>
                    </a:p>
                  </a:txBody>
                  <a:tcPr>
                    <a:solidFill>
                      <a:srgbClr val="FF7E79"/>
                    </a:solidFill>
                  </a:tcPr>
                </a:tc>
                <a:tc>
                  <a:txBody>
                    <a:bodyPr/>
                    <a:lstStyle/>
                    <a:p>
                      <a:r>
                        <a:rPr lang="en-GB" sz="2400" dirty="0"/>
                        <a:t>0%</a:t>
                      </a:r>
                    </a:p>
                  </a:txBody>
                  <a:tcPr>
                    <a:solidFill>
                      <a:srgbClr val="FF7E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0%</a:t>
                      </a:r>
                    </a:p>
                    <a:p>
                      <a:endParaRPr lang="en-GB" sz="2400" dirty="0"/>
                    </a:p>
                  </a:txBody>
                  <a:tcPr>
                    <a:solidFill>
                      <a:srgbClr val="FF7E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0%</a:t>
                      </a:r>
                    </a:p>
                    <a:p>
                      <a:endParaRPr lang="en-GB" sz="2400" dirty="0"/>
                    </a:p>
                  </a:txBody>
                  <a:tcPr>
                    <a:solidFill>
                      <a:srgbClr val="FF7E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0%</a:t>
                      </a:r>
                    </a:p>
                    <a:p>
                      <a:endParaRPr lang="en-GB" sz="2400" dirty="0"/>
                    </a:p>
                  </a:txBody>
                  <a:tcPr>
                    <a:solidFill>
                      <a:srgbClr val="FF7E79"/>
                    </a:solidFill>
                  </a:tcPr>
                </a:tc>
                <a:tc>
                  <a:txBody>
                    <a:bodyPr/>
                    <a:lstStyle/>
                    <a:p>
                      <a:r>
                        <a:rPr lang="en-GB" sz="2400" dirty="0"/>
                        <a:t>-</a:t>
                      </a:r>
                    </a:p>
                  </a:txBody>
                  <a:tcPr>
                    <a:solidFill>
                      <a:srgbClr val="FF7E79"/>
                    </a:solidFill>
                  </a:tcPr>
                </a:tc>
                <a:extLst>
                  <a:ext uri="{0D108BD9-81ED-4DB2-BD59-A6C34878D82A}">
                    <a16:rowId xmlns:a16="http://schemas.microsoft.com/office/drawing/2014/main" val="1711204121"/>
                  </a:ext>
                </a:extLst>
              </a:tr>
              <a:tr h="1185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Kangaroo Mother Care (KMC) practiced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≥50% of each 24h period</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No</a:t>
                      </a:r>
                    </a:p>
                  </a:txBody>
                  <a:tcPr/>
                </a:tc>
                <a:tc>
                  <a:txBody>
                    <a:bodyPr/>
                    <a:lstStyle/>
                    <a:p>
                      <a:r>
                        <a:rPr lang="en-GB" sz="2400" dirty="0"/>
                        <a:t>Yes</a:t>
                      </a:r>
                    </a:p>
                  </a:txBody>
                  <a:tcPr/>
                </a:tc>
                <a:tc>
                  <a:txBody>
                    <a:bodyPr/>
                    <a:lstStyle/>
                    <a:p>
                      <a:r>
                        <a:rPr lang="en-GB" sz="2400" dirty="0"/>
                        <a:t>-</a:t>
                      </a:r>
                    </a:p>
                  </a:txBody>
                  <a:tcPr/>
                </a:tc>
                <a:extLst>
                  <a:ext uri="{0D108BD9-81ED-4DB2-BD59-A6C34878D82A}">
                    <a16:rowId xmlns:a16="http://schemas.microsoft.com/office/drawing/2014/main" val="1319133326"/>
                  </a:ext>
                </a:extLst>
              </a:tr>
              <a:tr h="666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Lactation support staff available</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a:t>
                      </a:r>
                    </a:p>
                  </a:txBody>
                  <a:tcPr/>
                </a:tc>
                <a:extLst>
                  <a:ext uri="{0D108BD9-81ED-4DB2-BD59-A6C34878D82A}">
                    <a16:rowId xmlns:a16="http://schemas.microsoft.com/office/drawing/2014/main" val="1364630790"/>
                  </a:ext>
                </a:extLst>
              </a:tr>
              <a:tr h="820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Human Donor Milk Program available</a:t>
                      </a:r>
                    </a:p>
                  </a:txBody>
                  <a:tcPr/>
                </a:tc>
                <a:tc>
                  <a:txBody>
                    <a:bodyPr/>
                    <a:lstStyle/>
                    <a:p>
                      <a:r>
                        <a:rPr lang="en-GB" sz="2400" dirty="0"/>
                        <a:t>Yes</a:t>
                      </a:r>
                    </a:p>
                  </a:txBody>
                  <a:tcPr/>
                </a:tc>
                <a:tc>
                  <a:txBody>
                    <a:bodyPr/>
                    <a:lstStyle/>
                    <a:p>
                      <a:r>
                        <a:rPr lang="en-GB" sz="2400" dirty="0"/>
                        <a:t>No</a:t>
                      </a:r>
                    </a:p>
                  </a:txBody>
                  <a:tcPr/>
                </a:tc>
                <a:tc>
                  <a:txBody>
                    <a:bodyPr/>
                    <a:lstStyle/>
                    <a:p>
                      <a:r>
                        <a:rPr lang="en-GB" sz="2400" dirty="0"/>
                        <a:t>No</a:t>
                      </a:r>
                    </a:p>
                  </a:txBody>
                  <a:tcPr/>
                </a:tc>
                <a:tc>
                  <a:txBody>
                    <a:bodyPr/>
                    <a:lstStyle/>
                    <a:p>
                      <a:r>
                        <a:rPr lang="en-GB" sz="2400" dirty="0"/>
                        <a:t>Yes</a:t>
                      </a:r>
                    </a:p>
                  </a:txBody>
                  <a:tcPr/>
                </a:tc>
                <a:tc>
                  <a:txBody>
                    <a:bodyPr/>
                    <a:lstStyle/>
                    <a:p>
                      <a:r>
                        <a:rPr lang="en-GB" sz="2400" dirty="0"/>
                        <a:t>-</a:t>
                      </a:r>
                    </a:p>
                  </a:txBody>
                  <a:tcPr/>
                </a:tc>
                <a:extLst>
                  <a:ext uri="{0D108BD9-81ED-4DB2-BD59-A6C34878D82A}">
                    <a16:rowId xmlns:a16="http://schemas.microsoft.com/office/drawing/2014/main" val="2891797844"/>
                  </a:ext>
                </a:extLst>
              </a:tr>
              <a:tr h="820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≥75% exclusive breastfeeding at discharge</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No</a:t>
                      </a:r>
                    </a:p>
                  </a:txBody>
                  <a:tcPr/>
                </a:tc>
                <a:tc>
                  <a:txBody>
                    <a:bodyPr/>
                    <a:lstStyle/>
                    <a:p>
                      <a:r>
                        <a:rPr lang="en-GB" sz="2400" dirty="0"/>
                        <a:t>Yes</a:t>
                      </a:r>
                    </a:p>
                  </a:txBody>
                  <a:tcPr/>
                </a:tc>
                <a:tc>
                  <a:txBody>
                    <a:bodyPr/>
                    <a:lstStyle/>
                    <a:p>
                      <a:r>
                        <a:rPr lang="en-GB" sz="2400" dirty="0"/>
                        <a:t>-</a:t>
                      </a:r>
                    </a:p>
                  </a:txBody>
                  <a:tcPr/>
                </a:tc>
                <a:extLst>
                  <a:ext uri="{0D108BD9-81ED-4DB2-BD59-A6C34878D82A}">
                    <a16:rowId xmlns:a16="http://schemas.microsoft.com/office/drawing/2014/main" val="4155054187"/>
                  </a:ext>
                </a:extLst>
              </a:tr>
              <a:tr h="820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≥75% exclusive </a:t>
                      </a:r>
                      <a:r>
                        <a:rPr lang="en-GB" sz="2400" b="0" dirty="0"/>
                        <a:t>breastfeeding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t>6-week postnatal check</a:t>
                      </a:r>
                    </a:p>
                  </a:txBody>
                  <a:tcPr/>
                </a:tc>
                <a:tc>
                  <a:txBody>
                    <a:bodyPr/>
                    <a:lstStyle/>
                    <a:p>
                      <a:r>
                        <a:rPr lang="en-GB" sz="2400" dirty="0"/>
                        <a:t>Yes</a:t>
                      </a:r>
                    </a:p>
                  </a:txBody>
                  <a:tcPr/>
                </a:tc>
                <a:tc>
                  <a:txBody>
                    <a:bodyPr/>
                    <a:lstStyle/>
                    <a:p>
                      <a:r>
                        <a:rPr lang="en-GB" sz="2400" dirty="0"/>
                        <a:t>Yes</a:t>
                      </a:r>
                    </a:p>
                  </a:txBody>
                  <a:tcPr/>
                </a:tc>
                <a:tc>
                  <a:txBody>
                    <a:bodyPr/>
                    <a:lstStyle/>
                    <a:p>
                      <a:r>
                        <a:rPr lang="en-GB" sz="2400" dirty="0"/>
                        <a:t>No</a:t>
                      </a:r>
                    </a:p>
                  </a:txBody>
                  <a:tcPr/>
                </a:tc>
                <a:tc>
                  <a:txBody>
                    <a:bodyPr/>
                    <a:lstStyle/>
                    <a:p>
                      <a:r>
                        <a:rPr lang="en-GB" sz="2400" dirty="0"/>
                        <a:t>Yes</a:t>
                      </a:r>
                    </a:p>
                  </a:txBody>
                  <a:tcPr/>
                </a:tc>
                <a:tc>
                  <a:txBody>
                    <a:bodyPr/>
                    <a:lstStyle/>
                    <a:p>
                      <a:r>
                        <a:rPr lang="en-GB" sz="2400" dirty="0"/>
                        <a:t>-</a:t>
                      </a:r>
                    </a:p>
                  </a:txBody>
                  <a:tcPr/>
                </a:tc>
                <a:extLst>
                  <a:ext uri="{0D108BD9-81ED-4DB2-BD59-A6C34878D82A}">
                    <a16:rowId xmlns:a16="http://schemas.microsoft.com/office/drawing/2014/main" val="2396466244"/>
                  </a:ext>
                </a:extLst>
              </a:tr>
            </a:tbl>
          </a:graphicData>
        </a:graphic>
      </p:graphicFrame>
    </p:spTree>
    <p:extLst>
      <p:ext uri="{BB962C8B-B14F-4D97-AF65-F5344CB8AC3E}">
        <p14:creationId xmlns:p14="http://schemas.microsoft.com/office/powerpoint/2010/main" val="2673058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62C10FEAA0B53F488AD2D653FB484EF1" ma:contentTypeVersion="9" ma:contentTypeDescription="" ma:contentTypeScope="" ma:versionID="faadcc0fcc4fbb7f1548e5ff93d6dc59">
  <xsd:schema xmlns:xsd="http://www.w3.org/2001/XMLSchema" xmlns:xs="http://www.w3.org/2001/XMLSchema" xmlns:p="http://schemas.microsoft.com/office/2006/metadata/properties" xmlns:ns2="eb3f7de7-c935-4ca6-a12c-1f73773710ec" xmlns:ns3="c4fd1a41-db90-4b8f-935f-44357b39163b" targetNamespace="http://schemas.microsoft.com/office/2006/metadata/properties" ma:root="true" ma:fieldsID="29deb88f33dd0fbb430a06ce65cfa894" ns2:_="" ns3:_="">
    <xsd:import namespace="eb3f7de7-c935-4ca6-a12c-1f73773710ec"/>
    <xsd:import namespace="c4fd1a41-db90-4b8f-935f-44357b39163b"/>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fd1a41-db90-4b8f-935f-44357b39163b"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documentManagement>
</p:properties>
</file>

<file path=customXml/itemProps1.xml><?xml version="1.0" encoding="utf-8"?>
<ds:datastoreItem xmlns:ds="http://schemas.openxmlformats.org/officeDocument/2006/customXml" ds:itemID="{E0B2A597-72FC-449B-9913-C6D65859E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c4fd1a41-db90-4b8f-935f-44357b3916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7E5B3-2645-4745-9906-B34170908F25}">
  <ds:schemaRefs>
    <ds:schemaRef ds:uri="http://schemas.microsoft.com/sharepoint/v3/contenttype/forms"/>
  </ds:schemaRefs>
</ds:datastoreItem>
</file>

<file path=customXml/itemProps3.xml><?xml version="1.0" encoding="utf-8"?>
<ds:datastoreItem xmlns:ds="http://schemas.openxmlformats.org/officeDocument/2006/customXml" ds:itemID="{396A0AA6-2BD7-4DBE-AC42-B003EBA5D58F}">
  <ds:schemaRefs>
    <ds:schemaRef ds:uri="http://schemas.microsoft.com/office/2006/metadata/properties"/>
    <ds:schemaRef ds:uri="http://purl.org/dc/terms/"/>
    <ds:schemaRef ds:uri="eb3f7de7-c935-4ca6-a12c-1f73773710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c4fd1a41-db90-4b8f-935f-44357b3916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1462</TotalTime>
  <Words>1493</Words>
  <Application>Microsoft Macintosh PowerPoint</Application>
  <PresentationFormat>Custom</PresentationFormat>
  <Paragraphs>217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Danielsen</dc:creator>
  <cp:lastModifiedBy>Phoebe Williams (SCHN)</cp:lastModifiedBy>
  <cp:revision>51</cp:revision>
  <dcterms:created xsi:type="dcterms:W3CDTF">2022-05-09T13:50:47Z</dcterms:created>
  <dcterms:modified xsi:type="dcterms:W3CDTF">2023-10-24T01:47:14Z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0x01010037EA2DD516505C4D92B92F8677CFB6850062C10FEAA0B53F488AD2D653FB484EF1</vt:lpwstr>
  </property>
</Properties>
</file>