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0279975" cy="42808525"/>
  <p:notesSz cx="6858000" cy="9144000"/>
  <p:defaultTextStyle>
    <a:defPPr>
      <a:defRPr lang="de-DE"/>
    </a:defPPr>
    <a:lvl1pPr marL="0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38807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77613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16420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55226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694033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32840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371646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10453" algn="l" defTabSz="4677613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3F1"/>
    <a:srgbClr val="B078F3"/>
    <a:srgbClr val="AB1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0" autoAdjust="0"/>
    <p:restoredTop sz="94708" autoAdjust="0"/>
  </p:normalViewPr>
  <p:slideViewPr>
    <p:cSldViewPr showGuides="1">
      <p:cViewPr>
        <p:scale>
          <a:sx n="27" d="100"/>
          <a:sy n="27" d="100"/>
        </p:scale>
        <p:origin x="2728" y="-200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-48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1A63-40CA-4491-89FF-C80151BB68EA}" type="datetimeFigureOut">
              <a:rPr lang="de-DE" smtClean="0"/>
              <a:t>12.04.24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A3A5-9ED0-4224-A0B7-F0DEA6B39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40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7227E-3403-47AA-AEA1-E1CDC4B79CEF}" type="datetimeFigureOut">
              <a:rPr lang="de-DE" smtClean="0"/>
              <a:t>12.04.24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25F89-A95A-40EF-859C-AA003BD1C1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29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2338807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4677613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7016420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9355226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11694033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14032840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6371646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8710453" algn="l" defTabSz="4677613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5F89-A95A-40EF-859C-AA003BD1C1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70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1349" y="13313569"/>
            <a:ext cx="25737979" cy="9176088"/>
          </a:xfrm>
        </p:spPr>
        <p:txBody>
          <a:bodyPr>
            <a:normAutofit/>
          </a:bodyPr>
          <a:lstStyle>
            <a:lvl1pPr>
              <a:defRPr sz="205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42347" y="24273336"/>
            <a:ext cx="21195983" cy="10939957"/>
          </a:xfrm>
        </p:spPr>
        <p:txBody>
          <a:bodyPr>
            <a:normAutofit/>
          </a:bodyPr>
          <a:lstStyle>
            <a:lvl1pPr marL="0" indent="0" algn="ctr">
              <a:buNone/>
              <a:defRPr sz="14300">
                <a:solidFill>
                  <a:schemeClr val="tx1"/>
                </a:solidFill>
              </a:defRPr>
            </a:lvl1pPr>
            <a:lvl2pPr marL="233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7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1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55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9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32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71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1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09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7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0385920" y="1626998"/>
            <a:ext cx="4769030" cy="365259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30"/>
            <a:ext cx="18871921" cy="365259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4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5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72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7413" y="27221034"/>
            <a:ext cx="23606698" cy="8978254"/>
          </a:xfrm>
        </p:spPr>
        <p:txBody>
          <a:bodyPr anchor="t"/>
          <a:lstStyle>
            <a:lvl1pPr algn="l">
              <a:defRPr sz="20500" b="1" cap="all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17413" y="17808406"/>
            <a:ext cx="23606698" cy="9888632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/>
                </a:solidFill>
              </a:defRPr>
            </a:lvl1pPr>
            <a:lvl2pPr marL="2338807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2pPr>
            <a:lvl3pPr marL="467761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164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35522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69403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03284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37164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7104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0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5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65"/>
            <a:ext cx="11670242" cy="28251645"/>
          </a:xfrm>
        </p:spPr>
        <p:txBody>
          <a:bodyPr/>
          <a:lstStyle>
            <a:lvl1pPr>
              <a:defRPr sz="14300"/>
            </a:lvl1pPr>
            <a:lvl2pPr>
              <a:defRPr sz="12300"/>
            </a:lvl2pPr>
            <a:lvl3pPr>
              <a:defRPr sz="102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1" y="9988665"/>
            <a:ext cx="11670242" cy="28251645"/>
          </a:xfrm>
        </p:spPr>
        <p:txBody>
          <a:bodyPr/>
          <a:lstStyle>
            <a:lvl1pPr>
              <a:defRPr sz="14300"/>
            </a:lvl1pPr>
            <a:lvl2pPr>
              <a:defRPr sz="12300"/>
            </a:lvl2pPr>
            <a:lvl3pPr>
              <a:defRPr sz="102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5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4" y="9582377"/>
            <a:ext cx="11199455" cy="3993482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38807" indent="0">
              <a:buNone/>
              <a:defRPr sz="10200" b="1"/>
            </a:lvl2pPr>
            <a:lvl3pPr marL="4677613" indent="0">
              <a:buNone/>
              <a:defRPr sz="9200" b="1"/>
            </a:lvl3pPr>
            <a:lvl4pPr marL="7016420" indent="0">
              <a:buNone/>
              <a:defRPr sz="8200" b="1"/>
            </a:lvl4pPr>
            <a:lvl5pPr marL="9355226" indent="0">
              <a:buNone/>
              <a:defRPr sz="8200" b="1"/>
            </a:lvl5pPr>
            <a:lvl6pPr marL="11694033" indent="0">
              <a:buNone/>
              <a:defRPr sz="8200" b="1"/>
            </a:lvl6pPr>
            <a:lvl7pPr marL="14032840" indent="0">
              <a:buNone/>
              <a:defRPr sz="8200" b="1"/>
            </a:lvl7pPr>
            <a:lvl8pPr marL="16371646" indent="0">
              <a:buNone/>
              <a:defRPr sz="8200" b="1"/>
            </a:lvl8pPr>
            <a:lvl9pPr marL="18710453" indent="0">
              <a:buNone/>
              <a:defRPr sz="8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4" y="13575850"/>
            <a:ext cx="11199455" cy="24664452"/>
          </a:xfrm>
        </p:spPr>
        <p:txBody>
          <a:bodyPr/>
          <a:lstStyle>
            <a:lvl1pPr>
              <a:defRPr sz="12300"/>
            </a:lvl1pPr>
            <a:lvl2pPr>
              <a:defRPr sz="102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2" y="9582377"/>
            <a:ext cx="11203852" cy="3993482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38807" indent="0">
              <a:buNone/>
              <a:defRPr sz="10200" b="1"/>
            </a:lvl2pPr>
            <a:lvl3pPr marL="4677613" indent="0">
              <a:buNone/>
              <a:defRPr sz="9200" b="1"/>
            </a:lvl3pPr>
            <a:lvl4pPr marL="7016420" indent="0">
              <a:buNone/>
              <a:defRPr sz="8200" b="1"/>
            </a:lvl4pPr>
            <a:lvl5pPr marL="9355226" indent="0">
              <a:buNone/>
              <a:defRPr sz="8200" b="1"/>
            </a:lvl5pPr>
            <a:lvl6pPr marL="11694033" indent="0">
              <a:buNone/>
              <a:defRPr sz="8200" b="1"/>
            </a:lvl6pPr>
            <a:lvl7pPr marL="14032840" indent="0">
              <a:buNone/>
              <a:defRPr sz="8200" b="1"/>
            </a:lvl7pPr>
            <a:lvl8pPr marL="16371646" indent="0">
              <a:buNone/>
              <a:defRPr sz="8200" b="1"/>
            </a:lvl8pPr>
            <a:lvl9pPr marL="18710453" indent="0">
              <a:buNone/>
              <a:defRPr sz="8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2" y="13575850"/>
            <a:ext cx="11203852" cy="24664452"/>
          </a:xfrm>
        </p:spPr>
        <p:txBody>
          <a:bodyPr/>
          <a:lstStyle>
            <a:lvl1pPr>
              <a:defRPr sz="12300"/>
            </a:lvl1pPr>
            <a:lvl2pPr>
              <a:defRPr sz="102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5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2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0475" y="3618286"/>
            <a:ext cx="8856956" cy="7253670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25877" y="3540879"/>
            <a:ext cx="16214702" cy="33242755"/>
          </a:xfrm>
        </p:spPr>
        <p:txBody>
          <a:bodyPr/>
          <a:lstStyle>
            <a:lvl1pPr>
              <a:defRPr sz="16400"/>
            </a:lvl1pPr>
            <a:lvl2pPr>
              <a:defRPr sz="14300"/>
            </a:lvl2pPr>
            <a:lvl3pPr>
              <a:defRPr sz="123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30475" y="10871969"/>
            <a:ext cx="8856956" cy="24933893"/>
          </a:xfrm>
        </p:spPr>
        <p:txBody>
          <a:bodyPr/>
          <a:lstStyle>
            <a:lvl1pPr marL="0" indent="0">
              <a:buNone/>
              <a:defRPr sz="7200"/>
            </a:lvl1pPr>
            <a:lvl2pPr marL="2338807" indent="0">
              <a:buNone/>
              <a:defRPr sz="6100"/>
            </a:lvl2pPr>
            <a:lvl3pPr marL="4677613" indent="0">
              <a:buNone/>
              <a:defRPr sz="5100"/>
            </a:lvl3pPr>
            <a:lvl4pPr marL="7016420" indent="0">
              <a:buNone/>
              <a:defRPr sz="4600"/>
            </a:lvl4pPr>
            <a:lvl5pPr marL="9355226" indent="0">
              <a:buNone/>
              <a:defRPr sz="4600"/>
            </a:lvl5pPr>
            <a:lvl6pPr marL="11694033" indent="0">
              <a:buNone/>
              <a:defRPr sz="4600"/>
            </a:lvl6pPr>
            <a:lvl7pPr marL="14032840" indent="0">
              <a:buNone/>
              <a:defRPr sz="4600"/>
            </a:lvl7pPr>
            <a:lvl8pPr marL="16371646" indent="0">
              <a:buNone/>
              <a:defRPr sz="4600"/>
            </a:lvl8pPr>
            <a:lvl9pPr marL="18710453" indent="0">
              <a:buNone/>
              <a:defRPr sz="4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8" y="29965967"/>
            <a:ext cx="18167985" cy="3537657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8" y="3825019"/>
            <a:ext cx="18167985" cy="25685115"/>
          </a:xfrm>
        </p:spPr>
        <p:txBody>
          <a:bodyPr/>
          <a:lstStyle>
            <a:lvl1pPr marL="0" indent="0">
              <a:buNone/>
              <a:defRPr sz="16400"/>
            </a:lvl1pPr>
            <a:lvl2pPr marL="2338807" indent="0">
              <a:buNone/>
              <a:defRPr sz="14300"/>
            </a:lvl2pPr>
            <a:lvl3pPr marL="4677613" indent="0">
              <a:buNone/>
              <a:defRPr sz="12300"/>
            </a:lvl3pPr>
            <a:lvl4pPr marL="7016420" indent="0">
              <a:buNone/>
              <a:defRPr sz="10200"/>
            </a:lvl4pPr>
            <a:lvl5pPr marL="9355226" indent="0">
              <a:buNone/>
              <a:defRPr sz="10200"/>
            </a:lvl5pPr>
            <a:lvl6pPr marL="11694033" indent="0">
              <a:buNone/>
              <a:defRPr sz="10200"/>
            </a:lvl6pPr>
            <a:lvl7pPr marL="14032840" indent="0">
              <a:buNone/>
              <a:defRPr sz="10200"/>
            </a:lvl7pPr>
            <a:lvl8pPr marL="16371646" indent="0">
              <a:buNone/>
              <a:defRPr sz="10200"/>
            </a:lvl8pPr>
            <a:lvl9pPr marL="18710453" indent="0">
              <a:buNone/>
              <a:defRPr sz="10200"/>
            </a:lvl9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8" y="33503619"/>
            <a:ext cx="18167985" cy="5024057"/>
          </a:xfrm>
        </p:spPr>
        <p:txBody>
          <a:bodyPr/>
          <a:lstStyle>
            <a:lvl1pPr marL="0" indent="0">
              <a:buNone/>
              <a:defRPr sz="7200"/>
            </a:lvl1pPr>
            <a:lvl2pPr marL="2338807" indent="0">
              <a:buNone/>
              <a:defRPr sz="6100"/>
            </a:lvl2pPr>
            <a:lvl3pPr marL="4677613" indent="0">
              <a:buNone/>
              <a:defRPr sz="5100"/>
            </a:lvl3pPr>
            <a:lvl4pPr marL="7016420" indent="0">
              <a:buNone/>
              <a:defRPr sz="4600"/>
            </a:lvl4pPr>
            <a:lvl5pPr marL="9355226" indent="0">
              <a:buNone/>
              <a:defRPr sz="4600"/>
            </a:lvl5pPr>
            <a:lvl6pPr marL="11694033" indent="0">
              <a:buNone/>
              <a:defRPr sz="4600"/>
            </a:lvl6pPr>
            <a:lvl7pPr marL="14032840" indent="0">
              <a:buNone/>
              <a:defRPr sz="4600"/>
            </a:lvl7pPr>
            <a:lvl8pPr marL="16371646" indent="0">
              <a:buNone/>
              <a:defRPr sz="4600"/>
            </a:lvl8pPr>
            <a:lvl9pPr marL="18710453" indent="0">
              <a:buNone/>
              <a:defRPr sz="4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9A1A-4388-4C1A-ADE4-B8BD7119F6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7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58467" y="4770414"/>
            <a:ext cx="27147016" cy="7134755"/>
          </a:xfrm>
          <a:prstGeom prst="rect">
            <a:avLst/>
          </a:prstGeom>
        </p:spPr>
        <p:txBody>
          <a:bodyPr vert="horz" lIns="467761" tIns="233881" rIns="467761" bIns="233881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8463" y="12252664"/>
            <a:ext cx="27075012" cy="24521049"/>
          </a:xfrm>
          <a:prstGeom prst="rect">
            <a:avLst/>
          </a:prstGeom>
        </p:spPr>
        <p:txBody>
          <a:bodyPr vert="horz" lIns="467761" tIns="233881" rIns="467761" bIns="233881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86459" y="36237910"/>
            <a:ext cx="7401241" cy="2279160"/>
          </a:xfrm>
          <a:prstGeom prst="rect">
            <a:avLst/>
          </a:prstGeom>
        </p:spPr>
        <p:txBody>
          <a:bodyPr vert="horz" lIns="467761" tIns="233881" rIns="467761" bIns="233881" rtlCol="0" anchor="ctr"/>
          <a:lstStyle>
            <a:lvl1pPr algn="ctr">
              <a:defRPr sz="61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824111" y="36237210"/>
            <a:ext cx="2418769" cy="2279160"/>
          </a:xfrm>
          <a:prstGeom prst="rect">
            <a:avLst/>
          </a:prstGeom>
        </p:spPr>
        <p:txBody>
          <a:bodyPr vert="horz" lIns="467761" tIns="233881" rIns="467761" bIns="233881" rtlCol="0" anchor="ctr"/>
          <a:lstStyle>
            <a:lvl1pPr algn="ctr">
              <a:defRPr sz="6100">
                <a:solidFill>
                  <a:schemeClr val="tx1"/>
                </a:solidFill>
              </a:defRPr>
            </a:lvl1pPr>
          </a:lstStyle>
          <a:p>
            <a:fld id="{E3E99A1A-4388-4C1A-ADE4-B8BD7119F6E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824">
            <a:off x="13927578" y="1181674"/>
            <a:ext cx="2424820" cy="2424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75" y="39118231"/>
            <a:ext cx="30342416" cy="369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77613" rtl="0" eaLnBrk="1" latinLnBrk="0" hangingPunct="1"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105" indent="-1754105" algn="l" defTabSz="4677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800561" indent="-1461754" algn="l" defTabSz="46776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847017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3pPr>
      <a:lvl4pPr marL="8185823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10524630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3436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202243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1050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879856" indent="-1169403" algn="l" defTabSz="46776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338807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2pPr>
      <a:lvl3pPr marL="4677613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7016420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55226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94033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2840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6371646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10453" algn="l" defTabSz="4677613" rtl="0" eaLnBrk="1" latinLnBrk="0" hangingPunct="1"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8B640C1A-6D32-484D-BD01-FCE010688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5285" r="7881"/>
          <a:stretch/>
        </p:blipFill>
        <p:spPr>
          <a:xfrm>
            <a:off x="14819119" y="19498624"/>
            <a:ext cx="13886850" cy="1026575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9658" y="4925837"/>
            <a:ext cx="28768722" cy="2312306"/>
          </a:xfrm>
        </p:spPr>
        <p:txBody>
          <a:bodyPr>
            <a:normAutofit fontScale="85000" lnSpcReduction="20000"/>
          </a:bodyPr>
          <a:lstStyle/>
          <a:p>
            <a:r>
              <a:rPr lang="en-AU" sz="3600" dirty="0"/>
              <a:t>Benjamin F.R. Dickson</a:t>
            </a:r>
            <a:r>
              <a:rPr lang="en-AU" sz="3600" baseline="30000" dirty="0"/>
              <a:t>1</a:t>
            </a:r>
            <a:r>
              <a:rPr lang="en-AU" sz="3600" dirty="0"/>
              <a:t>, M. Harrison </a:t>
            </a:r>
            <a:r>
              <a:rPr lang="en-AU" sz="3600" baseline="30000" dirty="0"/>
              <a:t>1</a:t>
            </a:r>
            <a:r>
              <a:rPr lang="en-AU" sz="3600" dirty="0"/>
              <a:t>, M.E. Villanueva-</a:t>
            </a:r>
            <a:r>
              <a:rPr lang="en-AU" sz="3600" dirty="0" err="1"/>
              <a:t>Uy</a:t>
            </a:r>
            <a:r>
              <a:rPr lang="en-AU" sz="3600" dirty="0"/>
              <a:t> </a:t>
            </a:r>
            <a:r>
              <a:rPr lang="en-AU" sz="3600" baseline="30000" dirty="0"/>
              <a:t>2</a:t>
            </a:r>
            <a:r>
              <a:rPr lang="en-AU" sz="3600" dirty="0"/>
              <a:t>, N. Putri </a:t>
            </a:r>
            <a:r>
              <a:rPr lang="en-AU" sz="3600" baseline="30000" dirty="0"/>
              <a:t>3</a:t>
            </a:r>
            <a:r>
              <a:rPr lang="en-AU" sz="3600" dirty="0"/>
              <a:t>, R. </a:t>
            </a:r>
            <a:r>
              <a:rPr lang="en-AU" sz="3600" dirty="0" err="1"/>
              <a:t>Adrizain</a:t>
            </a:r>
            <a:r>
              <a:rPr lang="en-AU" sz="3600" dirty="0"/>
              <a:t> </a:t>
            </a:r>
            <a:r>
              <a:rPr lang="en-AU" sz="3600" baseline="30000" dirty="0"/>
              <a:t>4</a:t>
            </a:r>
            <a:r>
              <a:rPr lang="en-AU" sz="3600" dirty="0"/>
              <a:t>, L. </a:t>
            </a:r>
            <a:r>
              <a:rPr lang="en-AU" sz="3600" dirty="0" err="1"/>
              <a:t>Kartina</a:t>
            </a:r>
            <a:r>
              <a:rPr lang="en-AU" sz="3600" dirty="0"/>
              <a:t> </a:t>
            </a:r>
            <a:r>
              <a:rPr lang="en-AU" sz="3600" baseline="30000" dirty="0"/>
              <a:t>5</a:t>
            </a:r>
            <a:r>
              <a:rPr lang="en-AU" sz="3600" dirty="0"/>
              <a:t>, G. Gunaratna </a:t>
            </a:r>
            <a:r>
              <a:rPr lang="en-AU" sz="3600" baseline="30000" dirty="0"/>
              <a:t>6</a:t>
            </a:r>
            <a:r>
              <a:rPr lang="en-AU" sz="3600" dirty="0"/>
              <a:t>, C. Le </a:t>
            </a:r>
            <a:r>
              <a:rPr lang="en-AU" sz="3600" baseline="30000" dirty="0"/>
              <a:t>7</a:t>
            </a:r>
            <a:r>
              <a:rPr lang="en-AU" sz="3600" dirty="0"/>
              <a:t>, H. Tran </a:t>
            </a:r>
            <a:r>
              <a:rPr lang="en-AU" sz="3600" baseline="30000" dirty="0"/>
              <a:t>7</a:t>
            </a:r>
            <a:r>
              <a:rPr lang="en-AU" sz="3600" dirty="0"/>
              <a:t>, N. Huong </a:t>
            </a:r>
            <a:r>
              <a:rPr lang="en-AU" sz="3600" baseline="30000" dirty="0"/>
              <a:t>8</a:t>
            </a:r>
            <a:r>
              <a:rPr lang="en-AU" sz="3600" dirty="0"/>
              <a:t>, S. M. Fong </a:t>
            </a:r>
            <a:r>
              <a:rPr lang="en-AU" sz="3600" baseline="30000" dirty="0"/>
              <a:t>9</a:t>
            </a:r>
            <a:r>
              <a:rPr lang="en-AU" sz="3600" dirty="0"/>
              <a:t> , Phoebe CM Williams </a:t>
            </a:r>
            <a:r>
              <a:rPr lang="en-AU" sz="3600" baseline="30000" dirty="0"/>
              <a:t>1</a:t>
            </a:r>
            <a:br>
              <a:rPr lang="en-AU" sz="3600" dirty="0"/>
            </a:br>
            <a:r>
              <a:rPr lang="en-AU" sz="3200" i="1" baseline="30000" dirty="0"/>
              <a:t>1</a:t>
            </a:r>
            <a:r>
              <a:rPr lang="en-AU" sz="3200" i="1" dirty="0"/>
              <a:t>The University of Sydney - Sydney (Australia), </a:t>
            </a:r>
            <a:r>
              <a:rPr lang="en-AU" sz="3200" i="1" baseline="30000" dirty="0"/>
              <a:t>2</a:t>
            </a:r>
            <a:r>
              <a:rPr lang="en-AU" sz="3200" i="1" dirty="0"/>
              <a:t>Institute of Child Health and Human Development, National Institutes of Health - Manila (Philippines), </a:t>
            </a:r>
            <a:r>
              <a:rPr lang="en-AU" sz="3200" i="1" baseline="30000" dirty="0"/>
              <a:t>3</a:t>
            </a:r>
            <a:r>
              <a:rPr lang="en-AU" sz="3200" i="1" dirty="0"/>
              <a:t>Universitas Indonesia - Jakarta (Indonesia), </a:t>
            </a:r>
            <a:r>
              <a:rPr lang="en-AU" sz="3200" i="1" baseline="30000" dirty="0"/>
              <a:t>4</a:t>
            </a:r>
            <a:r>
              <a:rPr lang="en-AU" sz="3200" i="1" dirty="0"/>
              <a:t>University of </a:t>
            </a:r>
            <a:r>
              <a:rPr lang="en-AU" sz="3200" i="1" dirty="0" err="1"/>
              <a:t>Padjaran</a:t>
            </a:r>
            <a:r>
              <a:rPr lang="en-AU" sz="3200" i="1" dirty="0"/>
              <a:t> - Bandung (Indonesia), </a:t>
            </a:r>
            <a:r>
              <a:rPr lang="en-AU" sz="3200" i="1" baseline="30000" dirty="0"/>
              <a:t>5</a:t>
            </a:r>
            <a:r>
              <a:rPr lang="en-AU" sz="3200" i="1" dirty="0"/>
              <a:t>University of </a:t>
            </a:r>
            <a:r>
              <a:rPr lang="en-AU" sz="3200" i="1" dirty="0" err="1"/>
              <a:t>Airlangga</a:t>
            </a:r>
            <a:r>
              <a:rPr lang="en-AU" sz="3200" i="1" dirty="0"/>
              <a:t> - Surabaya (Indonesia), </a:t>
            </a:r>
            <a:r>
              <a:rPr lang="en-AU" sz="3200" i="1" baseline="30000" dirty="0"/>
              <a:t>6</a:t>
            </a:r>
            <a:r>
              <a:rPr lang="en-AU" sz="3200" i="1" dirty="0"/>
              <a:t>Faculty of Medicine, University of Kelaniya - Colombo (Sri Lanka), </a:t>
            </a:r>
          </a:p>
          <a:p>
            <a:r>
              <a:rPr lang="en-AU" sz="3200" i="1" baseline="30000" dirty="0"/>
              <a:t>7</a:t>
            </a:r>
            <a:r>
              <a:rPr lang="en-AU" sz="3200" i="1" dirty="0"/>
              <a:t>Da Nang Hospital for Women and Children - Da Nang (Vietnam), </a:t>
            </a:r>
            <a:r>
              <a:rPr lang="en-AU" sz="3200" i="1" baseline="30000" dirty="0"/>
              <a:t>8</a:t>
            </a:r>
            <a:r>
              <a:rPr lang="en-AU" sz="3200" i="1" dirty="0"/>
              <a:t>Pham Chau Trinh University - Da Nang (Vietnam), </a:t>
            </a:r>
            <a:r>
              <a:rPr lang="en-AU" sz="3200" i="1" baseline="30000" dirty="0"/>
              <a:t>9</a:t>
            </a:r>
            <a:r>
              <a:rPr lang="en-AU" sz="3200" i="1" dirty="0"/>
              <a:t>Sabah Women’s and Children’s Hospital, Sabah (Malaysia)</a:t>
            </a:r>
          </a:p>
          <a:p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4C825-E6C1-2226-DBD1-C5E8430655C8}"/>
              </a:ext>
            </a:extLst>
          </p:cNvPr>
          <p:cNvSpPr txBox="1"/>
          <p:nvPr/>
        </p:nvSpPr>
        <p:spPr>
          <a:xfrm>
            <a:off x="124589" y="345695"/>
            <a:ext cx="1202839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500" b="1" dirty="0"/>
              <a:t>GAD05-05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E0B71-04B0-988F-B382-7F429963D3DE}"/>
              </a:ext>
            </a:extLst>
          </p:cNvPr>
          <p:cNvSpPr txBox="1"/>
          <p:nvPr/>
        </p:nvSpPr>
        <p:spPr>
          <a:xfrm>
            <a:off x="404563" y="7938627"/>
            <a:ext cx="1344068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The rise of antimicrobial resistance (AMR) poses a major challenge to global health.</a:t>
            </a:r>
            <a:r>
              <a:rPr lang="en-AU" sz="3900" baseline="30000" dirty="0"/>
              <a:t>1</a:t>
            </a:r>
            <a:r>
              <a:rPr lang="en-AU" sz="3900" dirty="0"/>
              <a:t>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Neonates are highly vulnerable to this threat  </a:t>
            </a:r>
            <a:br>
              <a:rPr lang="en-AU" sz="3900" dirty="0"/>
            </a:br>
            <a:r>
              <a:rPr lang="en-AU" sz="3900" dirty="0"/>
              <a:t>(214,000 AMR-attributable deaths/year).</a:t>
            </a:r>
            <a:r>
              <a:rPr lang="en-AU" sz="3900" baseline="30000" dirty="0"/>
              <a:t>2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Understanding antimicrobial prescribing patterns is crucial to address the rising burden of AMR globally.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There remains sparse data on antibiotic usage in resource-constrained healthcare settings, where the burden of AMR is the greatest and access to newer agents is limited.</a:t>
            </a:r>
            <a:r>
              <a:rPr lang="en-AU" sz="3900" baseline="30000" dirty="0"/>
              <a:t>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90C74-5966-A3DB-FAFD-905E315E9B0E}"/>
              </a:ext>
            </a:extLst>
          </p:cNvPr>
          <p:cNvSpPr txBox="1"/>
          <p:nvPr/>
        </p:nvSpPr>
        <p:spPr>
          <a:xfrm>
            <a:off x="450355" y="14235763"/>
            <a:ext cx="1328263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We conducted a comprehensive prospective antibiotic Point Prevalence Survey (PPS) as part of the </a:t>
            </a:r>
            <a:r>
              <a:rPr lang="en-AU" sz="3900" dirty="0" err="1"/>
              <a:t>NeoSEAP</a:t>
            </a:r>
            <a:r>
              <a:rPr lang="en-AU" sz="3900" dirty="0"/>
              <a:t> project (Neonatal Sepsis in Southeast Asia and the Pacific).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10 clinical sites across Indonesia, Vietnam, The Philippines, Sri Lanka &amp; Malaysia participated in the PPS, undertaken on one day between December 2022-December 2023 (Figure 1).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Inclusion criteria: All admitted Infants ≤ 180 days old.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5268C-A44D-2921-3C83-C3EBCD45F15B}"/>
              </a:ext>
            </a:extLst>
          </p:cNvPr>
          <p:cNvSpPr txBox="1"/>
          <p:nvPr/>
        </p:nvSpPr>
        <p:spPr>
          <a:xfrm>
            <a:off x="14040899" y="14974422"/>
            <a:ext cx="153087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667 hospitalised infants were included in the study, who were prescribed a total of 405 antibiotics (Figures 2-4).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42 different antibiotics were prescribed across the ten clinical sites.</a:t>
            </a:r>
            <a:endParaRPr lang="en-AU" sz="39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218 infants (33%, 218/667) were prescribed ≥1 antibiotic.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dirty="0"/>
              <a:t>85% of infants (191/218) had blood cultures collected, but only 19% (42/218) were prescribed antibiotics targeted to a causative bacteria.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AU" sz="3900" i="1" dirty="0"/>
              <a:t>Klebsiella pneumoniae </a:t>
            </a:r>
            <a:r>
              <a:rPr lang="en-AU" sz="3900" dirty="0"/>
              <a:t>(n=23) and </a:t>
            </a:r>
            <a:r>
              <a:rPr lang="en-AU" sz="3900" i="1" dirty="0"/>
              <a:t>Acinetobacter</a:t>
            </a:r>
            <a:r>
              <a:rPr lang="en-AU" sz="3900" dirty="0"/>
              <a:t> spp. (n=11) were the most frequently isolated bacteria on blood culture.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80A913-C183-9DF1-D66C-BE043DE1EAE4}"/>
              </a:ext>
            </a:extLst>
          </p:cNvPr>
          <p:cNvSpPr txBox="1"/>
          <p:nvPr/>
        </p:nvSpPr>
        <p:spPr>
          <a:xfrm>
            <a:off x="1135403" y="25326200"/>
            <a:ext cx="13390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Figure 2. Proportion of antimicrobials prescribed (by WHO AWaRe Category) across ten clinical sites in South and Southeast Asia</a:t>
            </a:r>
            <a:endParaRPr lang="en-US" sz="2000" b="1" dirty="0"/>
          </a:p>
          <a:p>
            <a:pPr algn="ctr"/>
            <a:endParaRPr lang="en-US" sz="32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5FB18F-E6D0-0B9C-D858-234AF8CA871E}"/>
              </a:ext>
            </a:extLst>
          </p:cNvPr>
          <p:cNvSpPr txBox="1"/>
          <p:nvPr/>
        </p:nvSpPr>
        <p:spPr>
          <a:xfrm>
            <a:off x="15139987" y="29378506"/>
            <a:ext cx="14579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Figure 4. Pooled frequency of the most common antibiotics prescribed</a:t>
            </a:r>
          </a:p>
          <a:p>
            <a:pPr algn="ctr"/>
            <a:r>
              <a:rPr lang="en-US" sz="3200" b="1" dirty="0"/>
              <a:t>across all 10 clinical sites in South and Southeast Asia</a:t>
            </a:r>
          </a:p>
          <a:p>
            <a:r>
              <a:rPr lang="en-US" sz="2000" i="1" dirty="0"/>
              <a:t>*Frequencies of &lt;1% of the total prescriptions have been omitted from this figure.  </a:t>
            </a:r>
          </a:p>
          <a:p>
            <a:r>
              <a:rPr lang="en-US" sz="2000" i="1" dirty="0"/>
              <a:t>Colors depict WHO Access, Watch, Reserve classification for each antibiotic (see Figure 2 legend)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7662E9-6825-24A1-478B-EFAC087D21AA}"/>
              </a:ext>
            </a:extLst>
          </p:cNvPr>
          <p:cNvGrpSpPr/>
          <p:nvPr/>
        </p:nvGrpSpPr>
        <p:grpSpPr>
          <a:xfrm>
            <a:off x="124589" y="27043319"/>
            <a:ext cx="14579261" cy="11466328"/>
            <a:chOff x="15155909" y="8503103"/>
            <a:chExt cx="12658186" cy="99554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07D88C-04A3-F252-2293-8737ACB1E72B}"/>
                </a:ext>
              </a:extLst>
            </p:cNvPr>
            <p:cNvSpPr txBox="1"/>
            <p:nvPr/>
          </p:nvSpPr>
          <p:spPr>
            <a:xfrm>
              <a:off x="15717742" y="17202598"/>
              <a:ext cx="11999821" cy="125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Figure 3. Proportion of antimicrobial prescriptions by Access, Watch &amp; Reserve classification by clinical site </a:t>
              </a:r>
            </a:p>
            <a:p>
              <a:r>
                <a:rPr lang="en-US" sz="2400" i="1" dirty="0"/>
                <a:t>*Three private hospital sites in Vietnam are represented together </a:t>
              </a:r>
            </a:p>
          </p:txBody>
        </p:sp>
        <p:pic>
          <p:nvPicPr>
            <p:cNvPr id="31" name="Picture 30" descr="A graph of different colored bars&#10;&#10;Description automatically generated">
              <a:extLst>
                <a:ext uri="{FF2B5EF4-FFF2-40B4-BE49-F238E27FC236}">
                  <a16:creationId xmlns:a16="http://schemas.microsoft.com/office/drawing/2014/main" id="{AB25C593-3E7B-5C04-2DD0-AFA31EDF7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7570" r="3513" b="1462"/>
            <a:stretch/>
          </p:blipFill>
          <p:spPr>
            <a:xfrm>
              <a:off x="15155909" y="8503103"/>
              <a:ext cx="12658186" cy="8618362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C8D4F3-84F1-E144-3694-E81B69AF805A}"/>
              </a:ext>
            </a:extLst>
          </p:cNvPr>
          <p:cNvSpPr txBox="1"/>
          <p:nvPr/>
        </p:nvSpPr>
        <p:spPr>
          <a:xfrm>
            <a:off x="14728234" y="31763774"/>
            <a:ext cx="1467014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WHO categorized ‘Watch’, ‘Reserve’ and ‘Not recommended’ antibiotics are commonly prescribed to treat hospitalized neonates in South and Southeast Asia.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Empirical antibiotics frequently include broad-spectrum agents in these settings, as infections are rarely confirmed with positive cultures.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Where (blood or cerebrospinal fluid) cultures are positive, multidrug-resistant gram-negative infections are common, driving the use of broad-spectrum empiric therapy and further propagating antimicrobial selection pressure in clinical settings.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There is an urgent need for improved diagnostics and treatment options to improve the management of neonatal sepsis globally.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C3413F-83D4-6E30-B2CB-435D11A5C232}"/>
              </a:ext>
            </a:extLst>
          </p:cNvPr>
          <p:cNvSpPr txBox="1"/>
          <p:nvPr/>
        </p:nvSpPr>
        <p:spPr>
          <a:xfrm>
            <a:off x="450355" y="38542166"/>
            <a:ext cx="184610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References:</a:t>
            </a:r>
          </a:p>
          <a:p>
            <a:pPr marL="342900" indent="-342900">
              <a:buAutoNum type="arabicPeriod"/>
            </a:pPr>
            <a:r>
              <a:rPr lang="en-AU" sz="1600" dirty="0">
                <a:effectLst/>
                <a:latin typeface="Helvetica Neue" panose="02000503000000020004" pitchFamily="2" charset="0"/>
              </a:rPr>
              <a:t>Laxminarayan R et al. Access to effective antimicrobials: a worldwide challenge. Lancet. 2016.</a:t>
            </a:r>
          </a:p>
          <a:p>
            <a:pPr marL="342900" indent="-342900">
              <a:buAutoNum type="arabicPeriod"/>
            </a:pPr>
            <a:r>
              <a:rPr lang="en-AU" sz="1600" dirty="0">
                <a:latin typeface="Helvetica Neue" panose="02000503000000020004" pitchFamily="2" charset="0"/>
              </a:rPr>
              <a:t>Antimicrobial resistance collaborators. Global burden of bacterial  antimicrobial resistance in 2019: A systematic analysis.</a:t>
            </a:r>
          </a:p>
          <a:p>
            <a:pPr marL="342900" indent="-342900">
              <a:buAutoNum type="arabicPeriod"/>
            </a:pPr>
            <a:r>
              <a:rPr lang="en-AU" sz="1600" dirty="0">
                <a:effectLst/>
                <a:latin typeface="Helvetica Neue" panose="02000503000000020004" pitchFamily="2" charset="0"/>
              </a:rPr>
              <a:t>Williams PCM., et al. Antibiotics needed to treat multidrug-resistant infections in neonates. Bulletin of the World Health Organization. 2022</a:t>
            </a:r>
          </a:p>
          <a:p>
            <a:r>
              <a:rPr lang="en-AU" sz="3200" dirty="0">
                <a:latin typeface="Helvetica Neue" panose="02000503000000020004" pitchFamily="2" charset="0"/>
              </a:rPr>
              <a:t>.</a:t>
            </a:r>
            <a:endParaRPr lang="en-US" sz="3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823F5F-4D31-7D0A-A40B-00E95BD98616}"/>
              </a:ext>
            </a:extLst>
          </p:cNvPr>
          <p:cNvSpPr txBox="1"/>
          <p:nvPr/>
        </p:nvSpPr>
        <p:spPr>
          <a:xfrm>
            <a:off x="14089672" y="14175505"/>
            <a:ext cx="15308708" cy="692497"/>
          </a:xfrm>
          <a:prstGeom prst="rect">
            <a:avLst/>
          </a:prstGeom>
          <a:solidFill>
            <a:srgbClr val="BDB3F1"/>
          </a:solidFill>
        </p:spPr>
        <p:txBody>
          <a:bodyPr wrap="square" rtlCol="0">
            <a:spAutoFit/>
          </a:bodyPr>
          <a:lstStyle/>
          <a:p>
            <a:r>
              <a:rPr lang="en-US" sz="3900" b="1" dirty="0"/>
              <a:t>RESULTS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1A5293-2EB4-CA17-277C-2B3F2832A37F}"/>
              </a:ext>
            </a:extLst>
          </p:cNvPr>
          <p:cNvSpPr txBox="1"/>
          <p:nvPr/>
        </p:nvSpPr>
        <p:spPr>
          <a:xfrm>
            <a:off x="394794" y="13499139"/>
            <a:ext cx="13282638" cy="707886"/>
          </a:xfrm>
          <a:prstGeom prst="rect">
            <a:avLst/>
          </a:prstGeom>
          <a:solidFill>
            <a:srgbClr val="BDB3F1"/>
          </a:solidFill>
        </p:spPr>
        <p:txBody>
          <a:bodyPr wrap="square" rtlCol="0">
            <a:spAutoFit/>
          </a:bodyPr>
          <a:lstStyle/>
          <a:p>
            <a:r>
              <a:rPr lang="en-US" sz="3900" b="1" dirty="0"/>
              <a:t>METHODS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D271E4-2287-8D29-191E-F7D1F2125A81}"/>
              </a:ext>
            </a:extLst>
          </p:cNvPr>
          <p:cNvSpPr txBox="1"/>
          <p:nvPr/>
        </p:nvSpPr>
        <p:spPr>
          <a:xfrm>
            <a:off x="454553" y="7179430"/>
            <a:ext cx="13390693" cy="692497"/>
          </a:xfrm>
          <a:prstGeom prst="rect">
            <a:avLst/>
          </a:prstGeom>
          <a:solidFill>
            <a:srgbClr val="BDB3F1"/>
          </a:solidFill>
        </p:spPr>
        <p:txBody>
          <a:bodyPr wrap="square" rtlCol="0">
            <a:spAutoFit/>
          </a:bodyPr>
          <a:lstStyle/>
          <a:p>
            <a:r>
              <a:rPr lang="en-US" sz="3900" b="1" dirty="0"/>
              <a:t>BACKGROUND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03054B-E9E6-FE19-6B7A-CC17ABA2E6CA}"/>
              </a:ext>
            </a:extLst>
          </p:cNvPr>
          <p:cNvSpPr txBox="1"/>
          <p:nvPr/>
        </p:nvSpPr>
        <p:spPr>
          <a:xfrm>
            <a:off x="14892863" y="31071277"/>
            <a:ext cx="14509546" cy="692497"/>
          </a:xfrm>
          <a:prstGeom prst="rect">
            <a:avLst/>
          </a:prstGeom>
          <a:solidFill>
            <a:srgbClr val="BDB3F1"/>
          </a:solidFill>
        </p:spPr>
        <p:txBody>
          <a:bodyPr wrap="square" rtlCol="0">
            <a:spAutoFit/>
          </a:bodyPr>
          <a:lstStyle/>
          <a:p>
            <a:r>
              <a:rPr lang="en-US" sz="3900" b="1" dirty="0"/>
              <a:t>CONCLUSION</a:t>
            </a:r>
          </a:p>
        </p:txBody>
      </p:sp>
      <p:pic>
        <p:nvPicPr>
          <p:cNvPr id="2" name="Picture 1" descr="A map of asia with different colored spots&#10;&#10;Description automatically generated">
            <a:extLst>
              <a:ext uri="{FF2B5EF4-FFF2-40B4-BE49-F238E27FC236}">
                <a16:creationId xmlns:a16="http://schemas.microsoft.com/office/drawing/2014/main" id="{36551C3B-F7AF-19DD-28D5-CDF78A4570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31696" r="31793" b="18759"/>
          <a:stretch/>
        </p:blipFill>
        <p:spPr bwMode="auto">
          <a:xfrm>
            <a:off x="15356011" y="7145651"/>
            <a:ext cx="11495379" cy="6420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6CC6DB-DE81-142C-6B7C-DF108BBDFC56}"/>
              </a:ext>
            </a:extLst>
          </p:cNvPr>
          <p:cNvSpPr/>
          <p:nvPr/>
        </p:nvSpPr>
        <p:spPr>
          <a:xfrm>
            <a:off x="12754699" y="119332"/>
            <a:ext cx="6480720" cy="471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B0DCA8E9-5ECE-D28E-7EFD-961B9A300F4A}"/>
              </a:ext>
            </a:extLst>
          </p:cNvPr>
          <p:cNvSpPr txBox="1">
            <a:spLocks/>
          </p:cNvSpPr>
          <p:nvPr/>
        </p:nvSpPr>
        <p:spPr>
          <a:xfrm>
            <a:off x="333613" y="2707924"/>
            <a:ext cx="29324713" cy="1981151"/>
          </a:xfrm>
          <a:prstGeom prst="rect">
            <a:avLst/>
          </a:prstGeom>
        </p:spPr>
        <p:txBody>
          <a:bodyPr vert="horz" lIns="467761" tIns="233881" rIns="467761" bIns="233881" rtlCol="0" anchor="ctr">
            <a:noAutofit/>
          </a:bodyPr>
          <a:lstStyle>
            <a:lvl1pPr algn="ctr" defTabSz="4677613" rtl="0" eaLnBrk="1" latinLnBrk="0" hangingPunct="1">
              <a:spcBef>
                <a:spcPct val="0"/>
              </a:spcBef>
              <a:buNone/>
              <a:defRPr sz="2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High rates of watch and reserve antibiotic prescribing in the treatment of neonatal infections among resource-constrained settings in Southeast Asia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BA5151-AA0A-2A3B-B050-FF0E82EC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43" y="31607"/>
            <a:ext cx="4614115" cy="25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Institutes of Health (Philippines) - Wikipedia">
            <a:extLst>
              <a:ext uri="{FF2B5EF4-FFF2-40B4-BE49-F238E27FC236}">
                <a16:creationId xmlns:a16="http://schemas.microsoft.com/office/drawing/2014/main" id="{8B2D265F-93DA-A114-3B82-DE39AB09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38" y="275435"/>
            <a:ext cx="2096389" cy="20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as Indonesia - Wikipedia bahasa Indonesia, ensiklopedia bebas">
            <a:extLst>
              <a:ext uri="{FF2B5EF4-FFF2-40B4-BE49-F238E27FC236}">
                <a16:creationId xmlns:a16="http://schemas.microsoft.com/office/drawing/2014/main" id="{3A46712D-706C-00DE-ECF2-93E79149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68579" y="233910"/>
            <a:ext cx="1597386" cy="17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djadjaran University - Wikipedia">
            <a:extLst>
              <a:ext uri="{FF2B5EF4-FFF2-40B4-BE49-F238E27FC236}">
                <a16:creationId xmlns:a16="http://schemas.microsoft.com/office/drawing/2014/main" id="{30D4252B-0051-1D21-D395-C7BE17B3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735" y="449934"/>
            <a:ext cx="1563628" cy="15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of Airlangga Master of ...">
            <a:extLst>
              <a:ext uri="{FF2B5EF4-FFF2-40B4-BE49-F238E27FC236}">
                <a16:creationId xmlns:a16="http://schemas.microsoft.com/office/drawing/2014/main" id="{4AE5F84D-79A3-75E6-CF41-CECC572E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363" y="233910"/>
            <a:ext cx="1832531" cy="18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 - University of Kelaniya">
            <a:extLst>
              <a:ext uri="{FF2B5EF4-FFF2-40B4-BE49-F238E27FC236}">
                <a16:creationId xmlns:a16="http://schemas.microsoft.com/office/drawing/2014/main" id="{920EC118-9466-C0E8-6F87-835F3285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33" y="521942"/>
            <a:ext cx="55245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ệnh viện Phụ Sản - Nhi Đà Nẵng">
            <a:extLst>
              <a:ext uri="{FF2B5EF4-FFF2-40B4-BE49-F238E27FC236}">
                <a16:creationId xmlns:a16="http://schemas.microsoft.com/office/drawing/2014/main" id="{7CF701E8-C7D1-923F-126A-250F2D0AA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755" y="161902"/>
            <a:ext cx="2119568" cy="21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han Chau Trinh University | Dien Ban">
            <a:extLst>
              <a:ext uri="{FF2B5EF4-FFF2-40B4-BE49-F238E27FC236}">
                <a16:creationId xmlns:a16="http://schemas.microsoft.com/office/drawing/2014/main" id="{6FAA0D74-3616-4E24-92CA-125E1575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971" y="89894"/>
            <a:ext cx="2119568" cy="21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abah Women and Children Hospital ...">
            <a:extLst>
              <a:ext uri="{FF2B5EF4-FFF2-40B4-BE49-F238E27FC236}">
                <a16:creationId xmlns:a16="http://schemas.microsoft.com/office/drawing/2014/main" id="{49B3C6A1-F8C1-F5AA-25DC-9B4E757E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211" y="233910"/>
            <a:ext cx="1836439" cy="18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2FF3E4-18B7-E1A6-5F34-2C86968E77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27355425" y="-2223609"/>
            <a:ext cx="7075034" cy="6106871"/>
          </a:xfrm>
          <a:prstGeom prst="rect">
            <a:avLst/>
          </a:prstGeom>
        </p:spPr>
      </p:pic>
      <p:pic>
        <p:nvPicPr>
          <p:cNvPr id="21" name="Picture 20" descr="A pie chart with numbers and text with Crust in the background&#10;&#10;Description automatically generated">
            <a:extLst>
              <a:ext uri="{FF2B5EF4-FFF2-40B4-BE49-F238E27FC236}">
                <a16:creationId xmlns:a16="http://schemas.microsoft.com/office/drawing/2014/main" id="{4F451160-7AE8-376F-ED97-96AC6AC980B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7"/>
          <a:stretch/>
        </p:blipFill>
        <p:spPr>
          <a:xfrm>
            <a:off x="5797005" y="18676705"/>
            <a:ext cx="6455073" cy="6397735"/>
          </a:xfrm>
          <a:prstGeom prst="rect">
            <a:avLst/>
          </a:prstGeom>
        </p:spPr>
      </p:pic>
      <p:pic>
        <p:nvPicPr>
          <p:cNvPr id="4" name="Picture 3" descr="A pie chart with numbers and text with Crust in the background&#10;&#10;Description automatically generated">
            <a:extLst>
              <a:ext uri="{FF2B5EF4-FFF2-40B4-BE49-F238E27FC236}">
                <a16:creationId xmlns:a16="http://schemas.microsoft.com/office/drawing/2014/main" id="{6B88B502-44F6-535C-9BF2-28BDE49438B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75" r="69248" b="84427"/>
          <a:stretch/>
        </p:blipFill>
        <p:spPr>
          <a:xfrm>
            <a:off x="2147737" y="19659125"/>
            <a:ext cx="3735639" cy="633019"/>
          </a:xfrm>
          <a:prstGeom prst="rect">
            <a:avLst/>
          </a:prstGeom>
        </p:spPr>
      </p:pic>
      <p:pic>
        <p:nvPicPr>
          <p:cNvPr id="13" name="Picture 12" descr="A pie chart with numbers and text with Crust in the background&#10;&#10;Description automatically generated">
            <a:extLst>
              <a:ext uri="{FF2B5EF4-FFF2-40B4-BE49-F238E27FC236}">
                <a16:creationId xmlns:a16="http://schemas.microsoft.com/office/drawing/2014/main" id="{B43DBA75-A4DE-AAF0-120B-A597280665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388" r="69248" b="22318"/>
          <a:stretch/>
        </p:blipFill>
        <p:spPr>
          <a:xfrm>
            <a:off x="2157290" y="22116871"/>
            <a:ext cx="3735639" cy="498129"/>
          </a:xfrm>
          <a:prstGeom prst="rect">
            <a:avLst/>
          </a:prstGeom>
        </p:spPr>
      </p:pic>
      <p:pic>
        <p:nvPicPr>
          <p:cNvPr id="15" name="Picture 14" descr="A pie chart with numbers and text with Crust in the background&#10;&#10;Description automatically generated">
            <a:extLst>
              <a:ext uri="{FF2B5EF4-FFF2-40B4-BE49-F238E27FC236}">
                <a16:creationId xmlns:a16="http://schemas.microsoft.com/office/drawing/2014/main" id="{C0A3850E-ABDE-89C7-46C3-8F695497EC8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32" r="78623" b="42851"/>
          <a:stretch/>
        </p:blipFill>
        <p:spPr>
          <a:xfrm>
            <a:off x="2157290" y="21276820"/>
            <a:ext cx="2596758" cy="587009"/>
          </a:xfrm>
          <a:prstGeom prst="rect">
            <a:avLst/>
          </a:prstGeom>
        </p:spPr>
      </p:pic>
      <p:pic>
        <p:nvPicPr>
          <p:cNvPr id="16" name="Picture 15" descr="A pie chart with numbers and text with Crust in the background&#10;&#10;Description automatically generated">
            <a:extLst>
              <a:ext uri="{FF2B5EF4-FFF2-40B4-BE49-F238E27FC236}">
                <a16:creationId xmlns:a16="http://schemas.microsoft.com/office/drawing/2014/main" id="{E7ECDC3B-B4BE-6FC7-8109-DE1402093AB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63" r="69248" b="62262"/>
          <a:stretch/>
        </p:blipFill>
        <p:spPr>
          <a:xfrm>
            <a:off x="2157286" y="20385590"/>
            <a:ext cx="3735643" cy="821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9C0745-03FC-4353-73B4-794C7F71FFA4}"/>
              </a:ext>
            </a:extLst>
          </p:cNvPr>
          <p:cNvSpPr txBox="1"/>
          <p:nvPr/>
        </p:nvSpPr>
        <p:spPr>
          <a:xfrm>
            <a:off x="12244587" y="13535466"/>
            <a:ext cx="18021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Figure 1: Location of participating point prevalence survey sites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006668-6334-D5EB-3496-37FA2668F4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59381" y="10214940"/>
            <a:ext cx="3840944" cy="31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9930"/>
      </p:ext>
    </p:extLst>
  </p:cSld>
  <p:clrMapOvr>
    <a:masterClrMapping/>
  </p:clrMapOvr>
</p:sld>
</file>

<file path=ppt/theme/theme1.xml><?xml version="1.0" encoding="utf-8"?>
<a:theme xmlns:a="http://schemas.openxmlformats.org/drawingml/2006/main" name="ESCMID_2024_Poster_02">
  <a:themeElements>
    <a:clrScheme name="ESCMID Colors">
      <a:dk1>
        <a:sysClr val="windowText" lastClr="000000"/>
      </a:dk1>
      <a:lt1>
        <a:sysClr val="window" lastClr="FFFFFF"/>
      </a:lt1>
      <a:dk2>
        <a:srgbClr val="00928F"/>
      </a:dk2>
      <a:lt2>
        <a:srgbClr val="EEECE1"/>
      </a:lt2>
      <a:accent1>
        <a:srgbClr val="FDB93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MID">
      <a:majorFont>
        <a:latin typeface="ESCMID Conduit ITC Bold"/>
        <a:ea typeface=""/>
        <a:cs typeface=""/>
      </a:majorFont>
      <a:minorFont>
        <a:latin typeface="ESCMID Conduit IT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23FFB585F141429C008308B4B2E197" ma:contentTypeVersion="13" ma:contentTypeDescription="Create a new document." ma:contentTypeScope="" ma:versionID="916414974c84ef3fce00a958a96c9e4e">
  <xsd:schema xmlns:xsd="http://www.w3.org/2001/XMLSchema" xmlns:xs="http://www.w3.org/2001/XMLSchema" xmlns:p="http://schemas.microsoft.com/office/2006/metadata/properties" xmlns:ns2="49097387-d0c3-4e31-84f6-beb0bdfe6803" xmlns:ns3="f0c40223-e8f1-4e98-a892-36e9e717de3a" targetNamespace="http://schemas.microsoft.com/office/2006/metadata/properties" ma:root="true" ma:fieldsID="c0433829427af5c49156e7d9f7d7708c" ns2:_="" ns3:_="">
    <xsd:import namespace="49097387-d0c3-4e31-84f6-beb0bdfe6803"/>
    <xsd:import namespace="f0c40223-e8f1-4e98-a892-36e9e717de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97387-d0c3-4e31-84f6-beb0bdfe6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d0464a-600b-4f59-b3be-6757fbf0b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40223-e8f1-4e98-a892-36e9e717de3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d8c1db-4b6d-4d2b-b932-f95097989977}" ma:internalName="TaxCatchAll" ma:showField="CatchAllData" ma:web="f0c40223-e8f1-4e98-a892-36e9e717de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c40223-e8f1-4e98-a892-36e9e717de3a" xsi:nil="true"/>
    <lcf76f155ced4ddcb4097134ff3c332f xmlns="49097387-d0c3-4e31-84f6-beb0bdfe68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0D1234-E6D4-403A-883E-119EDD9E3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011E4F-BD2F-4F20-B672-FCED8053B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97387-d0c3-4e31-84f6-beb0bdfe6803"/>
    <ds:schemaRef ds:uri="f0c40223-e8f1-4e98-a892-36e9e717de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7EB539-040F-4F1F-80FF-D5779C0EE836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9097387-d0c3-4e31-84f6-beb0bdfe6803"/>
    <ds:schemaRef ds:uri="http://purl.org/dc/elements/1.1/"/>
    <ds:schemaRef ds:uri="http://schemas.microsoft.com/office/infopath/2007/PartnerControls"/>
    <ds:schemaRef ds:uri="f0c40223-e8f1-4e98-a892-36e9e717de3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ESCMID_2024_Poster_02</Template>
  <TotalTime>1175</TotalTime>
  <Words>710</Words>
  <Application>Microsoft Macintosh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ESCMID Conduit ITC Bold</vt:lpstr>
      <vt:lpstr>ESCMID Conduit ITC Light</vt:lpstr>
      <vt:lpstr>Helvetica Neue</vt:lpstr>
      <vt:lpstr>ESCMID_2024_Poster_02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rates of watch and reserve antibiotic prescribing in the treatment of neonatal infections among resource-constrained settings in Southeast Asia</dc:title>
  <dc:creator>Michelle Harrison</dc:creator>
  <cp:lastModifiedBy>Phoebe Williams (SCHN)</cp:lastModifiedBy>
  <cp:revision>64</cp:revision>
  <dcterms:created xsi:type="dcterms:W3CDTF">2024-04-03T01:15:01Z</dcterms:created>
  <dcterms:modified xsi:type="dcterms:W3CDTF">2024-04-12T07:48:59Z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0x010100C923FFB585F141429C008308B4B2E197</vt:lpwstr>
  </property>
  <property fmtid="{D5CDD505-2E9C-101B-9397-08002B2CF9AE}" pid="3" name="Order">
    <vt:r8>52000</vt:r8>
  </property>
</Properties>
</file>